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56" r:id="rId5"/>
    <p:sldId id="273" r:id="rId6"/>
    <p:sldId id="257" r:id="rId7"/>
    <p:sldId id="258" r:id="rId8"/>
    <p:sldId id="268" r:id="rId9"/>
    <p:sldId id="259" r:id="rId10"/>
    <p:sldId id="260" r:id="rId11"/>
    <p:sldId id="269" r:id="rId12"/>
    <p:sldId id="261" r:id="rId13"/>
    <p:sldId id="270" r:id="rId14"/>
    <p:sldId id="262" r:id="rId15"/>
    <p:sldId id="264" r:id="rId16"/>
    <p:sldId id="265" r:id="rId17"/>
    <p:sldId id="272" r:id="rId18"/>
    <p:sldId id="274" r:id="rId19"/>
    <p:sldId id="266" r:id="rId20"/>
    <p:sldId id="263" r:id="rId21"/>
    <p:sldId id="271" r:id="rId22"/>
    <p:sldId id="267" r:id="rId23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0EEF3-018E-432B-B0B6-D4C83557EDD6}" type="datetimeFigureOut">
              <a:rPr lang="LID4096" smtClean="0"/>
              <a:t>12/04/2024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12DF2-4C72-43AD-9341-CA2BFB0D7F0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6926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everyone to the </a:t>
            </a:r>
            <a:r>
              <a:rPr lang="en-US" dirty="0" err="1"/>
              <a:t>presentation.Briefly</a:t>
            </a:r>
            <a:r>
              <a:rPr lang="en-US" dirty="0"/>
              <a:t> introduce yourself and outline the topic: "We'll explore how Kubernetes with </a:t>
            </a:r>
            <a:r>
              <a:rPr lang="en-US" dirty="0" err="1"/>
              <a:t>OpenFaaS</a:t>
            </a:r>
            <a:r>
              <a:rPr lang="en-US" dirty="0"/>
              <a:t> and Apache Mesos are used in modern serverless and containerized </a:t>
            </a:r>
            <a:r>
              <a:rPr lang="en-US" dirty="0" err="1"/>
              <a:t>applications."Mention</a:t>
            </a:r>
            <a:r>
              <a:rPr lang="en-US" dirty="0"/>
              <a:t> that the session includes a case study and a live demo.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12DF2-4C72-43AD-9341-CA2BFB0D7F08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01952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Recap:Kubernetes</a:t>
            </a:r>
            <a:r>
              <a:rPr lang="en-US" dirty="0"/>
              <a:t> + </a:t>
            </a:r>
            <a:r>
              <a:rPr lang="en-US" dirty="0" err="1"/>
              <a:t>OpenFaaS</a:t>
            </a:r>
            <a:r>
              <a:rPr lang="en-US" dirty="0"/>
              <a:t>: Best for modern serverless applications requiring scalability and observability.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Mesos + </a:t>
            </a:r>
            <a:r>
              <a:rPr lang="en-US" dirty="0" err="1"/>
              <a:t>OpenWhisk</a:t>
            </a:r>
            <a:r>
              <a:rPr lang="en-US" dirty="0"/>
              <a:t>: Ideal for event-driven or big data workloads.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Key </a:t>
            </a:r>
            <a:r>
              <a:rPr lang="en-US" dirty="0" err="1"/>
              <a:t>takeaway:Choosing</a:t>
            </a:r>
            <a:r>
              <a:rPr lang="en-US" dirty="0"/>
              <a:t> the right stack depends on your workload and operational requirements.</a:t>
            </a:r>
          </a:p>
          <a:p>
            <a:r>
              <a:rPr lang="en-US" dirty="0"/>
              <a:t>Invite questions and thank the audience for their time.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12DF2-4C72-43AD-9341-CA2BFB0D7F08}" type="slidenum">
              <a:rPr lang="LID4096" smtClean="0"/>
              <a:t>16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42322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Manual </a:t>
            </a:r>
            <a:r>
              <a:rPr lang="en-US" dirty="0" err="1"/>
              <a:t>scaling:Requires</a:t>
            </a:r>
            <a:r>
              <a:rPr lang="en-US" dirty="0"/>
              <a:t> human intervention, leading to delays.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Inefficient during sudden traffic spikes.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OpenFaaS:Automatically</a:t>
            </a:r>
            <a:r>
              <a:rPr lang="en-US" dirty="0"/>
              <a:t> adjusts based on real-time metrics.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Provides observability with dashboards and metrics.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Show benefits using metrics or </a:t>
            </a:r>
            <a:r>
              <a:rPr lang="en-US" dirty="0" err="1"/>
              <a:t>charts:"With</a:t>
            </a:r>
            <a:r>
              <a:rPr lang="en-US" dirty="0"/>
              <a:t> </a:t>
            </a:r>
            <a:r>
              <a:rPr lang="en-US" dirty="0" err="1"/>
              <a:t>OpenFaaS</a:t>
            </a:r>
            <a:r>
              <a:rPr lang="en-US" dirty="0"/>
              <a:t>, response times dropped by 30% during peak loads."</a:t>
            </a:r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12DF2-4C72-43AD-9341-CA2BFB0D7F08}" type="slidenum">
              <a:rPr lang="LID4096" smtClean="0"/>
              <a:t>17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10059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9E811-BB83-C326-2E20-79CDC91B4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90709D-D569-CCD5-684A-0A6C0C7ED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F61D80-99AD-374D-8110-B96565E8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Manual </a:t>
            </a:r>
            <a:r>
              <a:rPr lang="en-US" dirty="0" err="1"/>
              <a:t>scaling:Requires</a:t>
            </a:r>
            <a:r>
              <a:rPr lang="en-US" dirty="0"/>
              <a:t> human intervention, leading to delays.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Inefficient during sudden traffic spikes.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OpenFaaS:Automatically</a:t>
            </a:r>
            <a:r>
              <a:rPr lang="en-US" dirty="0"/>
              <a:t> adjusts based on real-time metrics.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Provides observability with dashboards and metrics.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Show benefits using metrics or </a:t>
            </a:r>
            <a:r>
              <a:rPr lang="en-US" dirty="0" err="1"/>
              <a:t>charts:"With</a:t>
            </a:r>
            <a:r>
              <a:rPr lang="en-US" dirty="0"/>
              <a:t> </a:t>
            </a:r>
            <a:r>
              <a:rPr lang="en-US" dirty="0" err="1"/>
              <a:t>OpenFaaS</a:t>
            </a:r>
            <a:r>
              <a:rPr lang="en-US" dirty="0"/>
              <a:t>, response times dropped by 30% during peak loads."</a:t>
            </a:r>
          </a:p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79C4C-0A75-5763-B857-68671B7E38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12DF2-4C72-43AD-9341-CA2BFB0D7F08}" type="slidenum">
              <a:rPr lang="LID4096" smtClean="0"/>
              <a:t>18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32381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Explain what containers are: "Containers package an application and its dependencies, ensuring it works consistently across different </a:t>
            </a:r>
            <a:r>
              <a:rPr lang="en-US" dirty="0" err="1"/>
              <a:t>environments."Highlight</a:t>
            </a:r>
            <a:r>
              <a:rPr lang="en-US" dirty="0"/>
              <a:t> how containers solve the "works on my machine" </a:t>
            </a:r>
            <a:r>
              <a:rPr lang="en-US" dirty="0" err="1"/>
              <a:t>problem.Define</a:t>
            </a:r>
            <a:r>
              <a:rPr lang="en-US" dirty="0"/>
              <a:t> serverless: "A computing model where developers focus on writing code while the platform manages infrastructure, scaling, and resource </a:t>
            </a:r>
            <a:r>
              <a:rPr lang="en-US" dirty="0" err="1"/>
              <a:t>allocation."Benefits</a:t>
            </a:r>
            <a:r>
              <a:rPr lang="en-US" dirty="0"/>
              <a:t> of </a:t>
            </a:r>
            <a:r>
              <a:rPr lang="en-US" dirty="0" err="1"/>
              <a:t>serverless:Cost</a:t>
            </a:r>
            <a:r>
              <a:rPr lang="en-US" dirty="0"/>
              <a:t> efficiency: Pay only for what you use.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Scalability: Automatic response to workload spikes.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Faster development cycles.</a:t>
            </a:r>
          </a:p>
          <a:p>
            <a:r>
              <a:rPr lang="en-US" dirty="0"/>
              <a:t>Provide a quick real-world example, e.g., a company saving costs by switching to a serverless architecture.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12DF2-4C72-43AD-9341-CA2BFB0D7F08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58825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Start with </a:t>
            </a:r>
            <a:r>
              <a:rPr lang="en-US" dirty="0" err="1"/>
              <a:t>Kubernetes:An</a:t>
            </a:r>
            <a:r>
              <a:rPr lang="en-US" dirty="0"/>
              <a:t> orchestration platform for managing containerized applications.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Key features: self-healing, rolling updates, and scalability.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Introduce </a:t>
            </a:r>
            <a:r>
              <a:rPr lang="en-US" dirty="0" err="1"/>
              <a:t>OpenFaaS:A</a:t>
            </a:r>
            <a:r>
              <a:rPr lang="en-US" dirty="0"/>
              <a:t> serverless framework that runs on Kubernetes.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Makes deploying functions and existing code easy.</a:t>
            </a:r>
          </a:p>
          <a:p>
            <a:r>
              <a:rPr lang="en-US" dirty="0"/>
              <a:t>Explain the synergy: "</a:t>
            </a:r>
            <a:r>
              <a:rPr lang="en-US" dirty="0" err="1"/>
              <a:t>OpenFaaS</a:t>
            </a:r>
            <a:r>
              <a:rPr lang="en-US" dirty="0"/>
              <a:t> leverages Kubernetes' scalability and resilience to provide a flexible serverless </a:t>
            </a:r>
            <a:r>
              <a:rPr lang="en-US" dirty="0" err="1"/>
              <a:t>platform."Transition</a:t>
            </a:r>
            <a:r>
              <a:rPr lang="en-US" dirty="0"/>
              <a:t>: "Next, let's dive deeper into how </a:t>
            </a:r>
            <a:r>
              <a:rPr lang="en-US" dirty="0" err="1"/>
              <a:t>OpenFaaS</a:t>
            </a:r>
            <a:r>
              <a:rPr lang="en-US" dirty="0"/>
              <a:t> works on Kubernetes."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12DF2-4C72-43AD-9341-CA2BFB0D7F08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61729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Describe the architecture with a simple diagram if </a:t>
            </a:r>
            <a:r>
              <a:rPr lang="en-US" dirty="0" err="1"/>
              <a:t>available.Key</a:t>
            </a:r>
            <a:r>
              <a:rPr lang="en-US" dirty="0"/>
              <a:t> </a:t>
            </a:r>
            <a:r>
              <a:rPr lang="en-US" dirty="0" err="1"/>
              <a:t>components:Gateway</a:t>
            </a:r>
            <a:r>
              <a:rPr lang="en-US" dirty="0"/>
              <a:t>: Handles API requests and monitors functions.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Function pods: Lightweight, scalable containers running your code.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Prometheus: Used for monitoring and autoscaling.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Mention </a:t>
            </a:r>
            <a:r>
              <a:rPr lang="en-US" dirty="0" err="1"/>
              <a:t>autoscaling:Explain</a:t>
            </a:r>
            <a:r>
              <a:rPr lang="en-US" dirty="0"/>
              <a:t> Horizontal Pod </a:t>
            </a:r>
            <a:r>
              <a:rPr lang="en-US" dirty="0" err="1"/>
              <a:t>Autoscaler</a:t>
            </a:r>
            <a:r>
              <a:rPr lang="en-US" dirty="0"/>
              <a:t> (HPA) and how </a:t>
            </a:r>
            <a:r>
              <a:rPr lang="en-US" dirty="0" err="1"/>
              <a:t>OpenFaaS</a:t>
            </a:r>
            <a:r>
              <a:rPr lang="en-US" dirty="0"/>
              <a:t> integrates with 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Example: "If a function's CPU exceeds a threshold, Kubernetes automatically spins up more replicas."</a:t>
            </a:r>
          </a:p>
          <a:p>
            <a:r>
              <a:rPr lang="en-US" dirty="0"/>
              <a:t>Summarize: "This architecture ensures reliability and scalability while keeping the development process simple."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12DF2-4C72-43AD-9341-CA2BFB0D7F08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65523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Introduce Apache </a:t>
            </a:r>
            <a:r>
              <a:rPr lang="en-US" dirty="0" err="1"/>
              <a:t>OpenWhisk:Event-driven</a:t>
            </a:r>
            <a:r>
              <a:rPr lang="en-US" dirty="0"/>
              <a:t> serverless platform that runs functions in response to events.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Best for IoT, real-time analytics, and event processing.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Explain Apache </a:t>
            </a:r>
            <a:r>
              <a:rPr lang="en-US" dirty="0" err="1"/>
              <a:t>Mesos:A</a:t>
            </a:r>
            <a:r>
              <a:rPr lang="en-US" dirty="0"/>
              <a:t> cluster manager that abstracts resources across machines.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Ideal for heterogeneous workloads, such as combining big data processing with container orchestration.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Highlight the key </a:t>
            </a:r>
            <a:r>
              <a:rPr lang="en-US" dirty="0" err="1"/>
              <a:t>difference:OpenFaaS</a:t>
            </a:r>
            <a:r>
              <a:rPr lang="en-US" dirty="0"/>
              <a:t> focuses on simplicity and integration with Kubernetes.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OpenWhisk</a:t>
            </a:r>
            <a:r>
              <a:rPr lang="en-US" dirty="0"/>
              <a:t> targets complex event-based workflows.</a:t>
            </a:r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12DF2-4C72-43AD-9341-CA2BFB0D7F08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9666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Kubernetes:Built</a:t>
            </a:r>
            <a:r>
              <a:rPr lang="en-US" dirty="0"/>
              <a:t> for microservices and containerized workloads.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Excellent for web applications, APIs, and serverless frameworks like </a:t>
            </a:r>
            <a:r>
              <a:rPr lang="en-US" dirty="0" err="1"/>
              <a:t>OpenFaaS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Mesos:Originally</a:t>
            </a:r>
            <a:r>
              <a:rPr lang="en-US" dirty="0"/>
              <a:t> designed for big data workloads like Apache Spark and Hadoop.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Suitable for environments requiring resource isolation across different types of jobs.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Summary:"Kubernetes</a:t>
            </a:r>
            <a:r>
              <a:rPr lang="en-US" dirty="0"/>
              <a:t> excels at managing containerized microservices, while Mesos shines in environments with diverse workload types."</a:t>
            </a:r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12DF2-4C72-43AD-9341-CA2BFB0D7F08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80639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Discuss operational complexity: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Kubernetes: Steeper learning curve but rich in features.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Mesos: Simpler for specific use cases, but less flexible.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Compare scaling: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OpenFaaS</a:t>
            </a:r>
            <a:r>
              <a:rPr lang="en-US" dirty="0"/>
              <a:t>: Leverages Kubernetes’ autoscaling for seamless resource management.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OpenWhisk</a:t>
            </a:r>
            <a:r>
              <a:rPr lang="en-US" dirty="0"/>
              <a:t>: Requires custom configuration for event-driven workflows.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case examples: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Kubernetes + </a:t>
            </a:r>
            <a:r>
              <a:rPr lang="en-US" dirty="0" err="1"/>
              <a:t>OpenFaaS</a:t>
            </a:r>
            <a:r>
              <a:rPr lang="en-US" dirty="0"/>
              <a:t>: E-commerce platform scaling to handle flash sales.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Mesos + </a:t>
            </a:r>
            <a:r>
              <a:rPr lang="en-US" dirty="0" err="1"/>
              <a:t>OpenWhisk</a:t>
            </a:r>
            <a:r>
              <a:rPr lang="en-US" dirty="0"/>
              <a:t>: Data pipeline processing for a financial institution.</a:t>
            </a:r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12DF2-4C72-43AD-9341-CA2BFB0D7F08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92983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Explain the </a:t>
            </a:r>
            <a:r>
              <a:rPr lang="en-US" dirty="0" err="1"/>
              <a:t>setup:Function</a:t>
            </a:r>
            <a:r>
              <a:rPr lang="en-US" dirty="0"/>
              <a:t> deployed on Kubernetes with </a:t>
            </a:r>
            <a:r>
              <a:rPr lang="en-US" dirty="0" err="1"/>
              <a:t>OpenFaaS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Autoscaling based on CPU usage.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Walk through the scaling </a:t>
            </a:r>
            <a:r>
              <a:rPr lang="en-US" dirty="0" err="1"/>
              <a:t>process:Load</a:t>
            </a:r>
            <a:r>
              <a:rPr lang="en-US" dirty="0"/>
              <a:t> increases -&gt; CPU usage spikes -&gt; More replicas are created.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Discuss the role of </a:t>
            </a:r>
            <a:r>
              <a:rPr lang="en-US" dirty="0" err="1"/>
              <a:t>Prometheus:Metrics</a:t>
            </a:r>
            <a:r>
              <a:rPr lang="en-US" dirty="0"/>
              <a:t> collected for decision-making.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Example: "If CPU exceeds 50% for 1 minute, create additional replicas."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Highlight </a:t>
            </a:r>
            <a:r>
              <a:rPr lang="en-US" dirty="0" err="1"/>
              <a:t>results:Improved</a:t>
            </a:r>
            <a:r>
              <a:rPr lang="en-US" dirty="0"/>
              <a:t> response times and resource utilization.</a:t>
            </a:r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12DF2-4C72-43AD-9341-CA2BFB0D7F08}" type="slidenum">
              <a:rPr lang="LID4096" smtClean="0"/>
              <a:t>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53113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Set up the </a:t>
            </a:r>
            <a:r>
              <a:rPr lang="en-US" dirty="0" err="1"/>
              <a:t>demo:Show</a:t>
            </a:r>
            <a:r>
              <a:rPr lang="en-US" dirty="0"/>
              <a:t> both Kubernetes + </a:t>
            </a:r>
            <a:r>
              <a:rPr lang="en-US" dirty="0" err="1"/>
              <a:t>OpenFaaS</a:t>
            </a:r>
            <a:r>
              <a:rPr lang="en-US" dirty="0"/>
              <a:t> and Bash script approaches.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Explain the load generation and autoscaling process.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Perform the </a:t>
            </a:r>
            <a:r>
              <a:rPr lang="en-US" dirty="0" err="1"/>
              <a:t>demo:Trigger</a:t>
            </a:r>
            <a:r>
              <a:rPr lang="en-US" dirty="0"/>
              <a:t> load and display metrics.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Emphasize the differences in observability and automation.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Conclude with key observations:"</a:t>
            </a:r>
            <a:r>
              <a:rPr lang="en-US" dirty="0" err="1"/>
              <a:t>OpenFaaS</a:t>
            </a:r>
            <a:r>
              <a:rPr lang="en-US" dirty="0"/>
              <a:t> handled the traffic seamlessly, while the manual approach required constant monitoring."</a:t>
            </a:r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12DF2-4C72-43AD-9341-CA2BFB0D7F08}" type="slidenum">
              <a:rPr lang="LID4096" smtClean="0"/>
              <a:t>13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5864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A0B8-94A3-49E1-90B0-3837BEDE6130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Konstantin Krasovitski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5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AE56-8A70-4266-988C-30F129C5F6FA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Konstantin Krasovitski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6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2FA7-0B65-4ABB-9BA5-9702B1A8F013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Konstantin Krasovitski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1192-180A-4A83-A635-EBB2CDEBFF62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Konstantin Krasovitski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0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35F6-A115-4226-8E61-EA6D5DA9B321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Konstantin Krasovitski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65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58E5-A29F-4E4B-99E0-01391B759656}" type="datetime1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Konstantin Krasovitski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5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CD26-6C09-42BE-8CB3-929CBD15F413}" type="datetime1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Konstantin Krasovitski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1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6879-311F-4020-947A-32AB156762BE}" type="datetime1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Konstantin Krasovitski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9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A903-8B15-467D-839A-F3BC4054C8A6}" type="datetime1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Konstantin Krasovitski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5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FCD0D-729A-4FD9-9907-521D3B54123D}" type="datetime1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Konstantin Krasovitski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6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4644-2FA1-475A-9901-3D7AB21EF833}" type="datetime1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Konstantin Krasovitski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3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BB6BAA44-3B09-41EB-9C00-92FB03F19F76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Konstantin Krasovitski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oogle Shape;9;p1">
            <a:extLst>
              <a:ext uri="{FF2B5EF4-FFF2-40B4-BE49-F238E27FC236}">
                <a16:creationId xmlns:a16="http://schemas.microsoft.com/office/drawing/2014/main" id="{A97DDFC7-6326-03EE-9294-0D364DEC2C78}"/>
              </a:ext>
            </a:extLst>
          </p:cNvPr>
          <p:cNvPicPr preferRelativeResize="0"/>
          <p:nvPr userDrawn="1"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132936" y="0"/>
            <a:ext cx="2059064" cy="79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871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aw.githubusercontent.com/openfaas/faas%0bnetes/master/namespaces.y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B2CC8B-D16A-A2B2-7AB7-EA8FDD862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4552" y="871758"/>
            <a:ext cx="5825448" cy="3871143"/>
          </a:xfrm>
        </p:spPr>
        <p:txBody>
          <a:bodyPr>
            <a:normAutofit fontScale="90000"/>
          </a:bodyPr>
          <a:lstStyle/>
          <a:p>
            <a:r>
              <a:rPr lang="en-US" dirty="0"/>
              <a:t>Kubernetes &amp; </a:t>
            </a:r>
            <a:r>
              <a:rPr lang="en-US" dirty="0" err="1"/>
              <a:t>openfaas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apache</a:t>
            </a:r>
            <a:r>
              <a:rPr lang="en-US" dirty="0"/>
              <a:t> </a:t>
            </a:r>
            <a:r>
              <a:rPr lang="en-US" dirty="0" err="1"/>
              <a:t>mesos</a:t>
            </a:r>
            <a:r>
              <a:rPr lang="en-US" dirty="0"/>
              <a:t> &amp; </a:t>
            </a:r>
            <a:r>
              <a:rPr lang="en-US" dirty="0" err="1"/>
              <a:t>openwhisk</a:t>
            </a:r>
            <a:endParaRPr lang="LID4096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98B682-5382-BA9B-7B6A-93A130710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9964" y="4785543"/>
            <a:ext cx="5322013" cy="100565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Exploring container orchestration and serverless platforms for scalable and event-driven applications</a:t>
            </a:r>
            <a:endParaRPr lang="LID4096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D4050A-1906-FF56-91A5-E1EE812FBC28}"/>
              </a:ext>
            </a:extLst>
          </p:cNvPr>
          <p:cNvCxnSpPr>
            <a:stCxn id="2" idx="1"/>
            <a:endCxn id="2" idx="3"/>
          </p:cNvCxnSpPr>
          <p:nvPr/>
        </p:nvCxnSpPr>
        <p:spPr>
          <a:xfrm>
            <a:off x="5604552" y="2807330"/>
            <a:ext cx="58254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9" name="Picture 5" descr="File:Kubernetes logo without workmark ...">
            <a:extLst>
              <a:ext uri="{FF2B5EF4-FFF2-40B4-BE49-F238E27FC236}">
                <a16:creationId xmlns:a16="http://schemas.microsoft.com/office/drawing/2014/main" id="{D0106A00-6161-0293-60F9-D50A941B5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9" y="616702"/>
            <a:ext cx="2121408" cy="205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OpenFaaS (@openfaas) / X">
            <a:extLst>
              <a:ext uri="{FF2B5EF4-FFF2-40B4-BE49-F238E27FC236}">
                <a16:creationId xmlns:a16="http://schemas.microsoft.com/office/drawing/2014/main" id="{96FA312B-8286-D128-E3CB-2D9F83DF9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9" y="723900"/>
            <a:ext cx="2123768" cy="212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ross 11">
            <a:extLst>
              <a:ext uri="{FF2B5EF4-FFF2-40B4-BE49-F238E27FC236}">
                <a16:creationId xmlns:a16="http://schemas.microsoft.com/office/drawing/2014/main" id="{6E683638-A019-1DE8-4A49-D1039D80AC01}"/>
              </a:ext>
            </a:extLst>
          </p:cNvPr>
          <p:cNvSpPr/>
          <p:nvPr/>
        </p:nvSpPr>
        <p:spPr>
          <a:xfrm>
            <a:off x="2327025" y="1226970"/>
            <a:ext cx="835742" cy="835742"/>
          </a:xfrm>
          <a:prstGeom prst="plus">
            <a:avLst>
              <a:gd name="adj" fmla="val 39118"/>
            </a:avLst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035" name="Picture 11">
            <a:extLst>
              <a:ext uri="{FF2B5EF4-FFF2-40B4-BE49-F238E27FC236}">
                <a16:creationId xmlns:a16="http://schemas.microsoft.com/office/drawing/2014/main" id="{2120F5B9-142F-E9C1-5B13-1BBA811B4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8" y="3253863"/>
            <a:ext cx="2121408" cy="212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Apache OpenWhisk (@openwhisk) / X">
            <a:extLst>
              <a:ext uri="{FF2B5EF4-FFF2-40B4-BE49-F238E27FC236}">
                <a16:creationId xmlns:a16="http://schemas.microsoft.com/office/drawing/2014/main" id="{FCF99AF9-5E17-D5AB-D12F-D37C4B7AE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12" y="3143005"/>
            <a:ext cx="2121408" cy="212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ross 13">
            <a:extLst>
              <a:ext uri="{FF2B5EF4-FFF2-40B4-BE49-F238E27FC236}">
                <a16:creationId xmlns:a16="http://schemas.microsoft.com/office/drawing/2014/main" id="{47ABDABA-8FA7-43A2-42BC-B837026E59D6}"/>
              </a:ext>
            </a:extLst>
          </p:cNvPr>
          <p:cNvSpPr/>
          <p:nvPr/>
        </p:nvSpPr>
        <p:spPr>
          <a:xfrm>
            <a:off x="2327025" y="3896696"/>
            <a:ext cx="835742" cy="835742"/>
          </a:xfrm>
          <a:prstGeom prst="plus">
            <a:avLst>
              <a:gd name="adj" fmla="val 39118"/>
            </a:avLst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E83D465-046C-CFA4-056B-9F4B98B39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Konstantin Krasovitski</a:t>
            </a:r>
            <a:endParaRPr lang="en-US" dirty="0"/>
          </a:p>
        </p:txBody>
      </p:sp>
      <p:pic>
        <p:nvPicPr>
          <p:cNvPr id="4" name="Google Shape;9;p1">
            <a:extLst>
              <a:ext uri="{FF2B5EF4-FFF2-40B4-BE49-F238E27FC236}">
                <a16:creationId xmlns:a16="http://schemas.microsoft.com/office/drawing/2014/main" id="{DFB00E12-5800-EEEB-E6AF-5C371C08067A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132936" y="0"/>
            <a:ext cx="2059064" cy="79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9592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A5B68-BAD9-2A22-1A32-32D5A3FAE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KUBERNETES VS APACHE MESOS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2F1E6-5B20-2439-0B7A-370DC6926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2048239"/>
            <a:ext cx="5212080" cy="365524"/>
          </a:xfrm>
        </p:spPr>
        <p:txBody>
          <a:bodyPr/>
          <a:lstStyle/>
          <a:p>
            <a:r>
              <a:rPr lang="en-US" dirty="0"/>
              <a:t>Kubernetes: Think of Kubernetes as a smart city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EE638-A678-CD66-D8B4-7500A7DBDE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Self-Driving Features: Automatically fixes potholes (pod failures) and adjusts traffic flow (load balancing).</a:t>
            </a:r>
          </a:p>
          <a:p>
            <a:r>
              <a:rPr lang="en-US" dirty="0"/>
              <a:t>Blueprint-Based: Every building (application) is defined with precise plans (YAML files).</a:t>
            </a:r>
          </a:p>
          <a:p>
            <a:r>
              <a:rPr lang="en-US" dirty="0"/>
              <a:t>Utility Automation: Water (storage), electricity (CPU/memory), and traffic (networking) are centrally monitored and adjusted without human intervention.</a:t>
            </a:r>
          </a:p>
          <a:p>
            <a:r>
              <a:rPr lang="en-US" dirty="0"/>
              <a:t>Designed for the Future: Built specifically for modern skyscrapers (containers) and cloud applications.</a:t>
            </a:r>
            <a:endParaRPr lang="LID4096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F573B9-40DC-B4E6-97B8-B3230ACE4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2048239"/>
            <a:ext cx="5212080" cy="365524"/>
          </a:xfrm>
        </p:spPr>
        <p:txBody>
          <a:bodyPr/>
          <a:lstStyle/>
          <a:p>
            <a:r>
              <a:rPr lang="en-US" dirty="0"/>
              <a:t>Mesos: A flexible contractor managing a city</a:t>
            </a:r>
            <a:endParaRPr lang="LID4096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87CA13-3100-D7DE-4DCD-BF99763DDE0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Resource Distributor: Gives construction materials (CPU/memory) to different teams but lets them decide how to build.</a:t>
            </a:r>
          </a:p>
          <a:p>
            <a:r>
              <a:rPr lang="en-US" dirty="0"/>
              <a:t>Supports Old and New: Handles modern skyscrapers (containers) alongside older buildings (legacy applications).</a:t>
            </a:r>
          </a:p>
          <a:p>
            <a:r>
              <a:rPr lang="en-US" dirty="0"/>
              <a:t>Hands-Off Approach: Focuses on allocation, leaving the actual work (scheduling, repairs) to specialized subcontractors (frameworks like Marathon or Aurora).</a:t>
            </a:r>
            <a:endParaRPr lang="LID4096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A0BF2F8-804F-78C4-5F10-9A99C84A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Konstantin Krasovitski</a:t>
            </a:r>
          </a:p>
        </p:txBody>
      </p:sp>
    </p:spTree>
    <p:extLst>
      <p:ext uri="{BB962C8B-B14F-4D97-AF65-F5344CB8AC3E}">
        <p14:creationId xmlns:p14="http://schemas.microsoft.com/office/powerpoint/2010/main" val="3001271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59B7D-224B-1693-7FE1-6E19DC4A6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Comparing Kubernetes + </a:t>
            </a:r>
            <a:r>
              <a:rPr lang="en-US" sz="2800" dirty="0" err="1"/>
              <a:t>OpenFaaS</a:t>
            </a:r>
            <a:r>
              <a:rPr lang="en-US" sz="2800" dirty="0"/>
              <a:t> vs  Mesos + </a:t>
            </a:r>
            <a:r>
              <a:rPr lang="en-US" sz="2800" dirty="0" err="1"/>
              <a:t>OpenWhisk</a:t>
            </a:r>
            <a:endParaRPr lang="LID4096" sz="28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C727F58-EAAC-AA8E-CB5B-2BA39BAEA2A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31295614"/>
              </p:ext>
            </p:extLst>
          </p:nvPr>
        </p:nvGraphicFramePr>
        <p:xfrm>
          <a:off x="544429" y="1938527"/>
          <a:ext cx="10848993" cy="2729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6331">
                  <a:extLst>
                    <a:ext uri="{9D8B030D-6E8A-4147-A177-3AD203B41FA5}">
                      <a16:colId xmlns:a16="http://schemas.microsoft.com/office/drawing/2014/main" val="3543097664"/>
                    </a:ext>
                  </a:extLst>
                </a:gridCol>
                <a:gridCol w="3616331">
                  <a:extLst>
                    <a:ext uri="{9D8B030D-6E8A-4147-A177-3AD203B41FA5}">
                      <a16:colId xmlns:a16="http://schemas.microsoft.com/office/drawing/2014/main" val="1189157224"/>
                    </a:ext>
                  </a:extLst>
                </a:gridCol>
                <a:gridCol w="3616331">
                  <a:extLst>
                    <a:ext uri="{9D8B030D-6E8A-4147-A177-3AD203B41FA5}">
                      <a16:colId xmlns:a16="http://schemas.microsoft.com/office/drawing/2014/main" val="4153521235"/>
                    </a:ext>
                  </a:extLst>
                </a:gridCol>
              </a:tblGrid>
              <a:tr h="434275">
                <a:tc>
                  <a:txBody>
                    <a:bodyPr/>
                    <a:lstStyle/>
                    <a:p>
                      <a:r>
                        <a:rPr lang="en-US" b="1" dirty="0"/>
                        <a:t>Feature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Kubernetes + OpenFaaS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Mesos + </a:t>
                      </a:r>
                      <a:r>
                        <a:rPr lang="en-US" b="1" dirty="0" err="1"/>
                        <a:t>OpenWhisk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4783652"/>
                  </a:ext>
                </a:extLst>
              </a:tr>
              <a:tr h="620392">
                <a:tc>
                  <a:txBody>
                    <a:bodyPr/>
                    <a:lstStyle/>
                    <a:p>
                      <a:r>
                        <a:rPr lang="en-US" dirty="0"/>
                        <a:t>Focus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REST APIs, predictable scaling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Event-driver, real-time processing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49587"/>
                  </a:ext>
                </a:extLst>
              </a:tr>
              <a:tr h="620392">
                <a:tc>
                  <a:txBody>
                    <a:bodyPr/>
                    <a:lstStyle/>
                    <a:p>
                      <a:r>
                        <a:rPr lang="en-US" dirty="0"/>
                        <a:t>Scalability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Kubernetes HPA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OpenWhisk</a:t>
                      </a:r>
                      <a:r>
                        <a:rPr lang="en-US" dirty="0"/>
                        <a:t> dynamic event scaling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290092"/>
                  </a:ext>
                </a:extLst>
              </a:tr>
              <a:tr h="434275">
                <a:tc>
                  <a:txBody>
                    <a:bodyPr/>
                    <a:lstStyle/>
                    <a:p>
                      <a:r>
                        <a:rPr lang="en-US" dirty="0"/>
                        <a:t>Ease of use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Simpleer</a:t>
                      </a:r>
                      <a:r>
                        <a:rPr lang="en-US" dirty="0"/>
                        <a:t> YAML configs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Complex setup with Mesos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49965"/>
                  </a:ext>
                </a:extLst>
              </a:tr>
              <a:tr h="620392">
                <a:tc>
                  <a:txBody>
                    <a:bodyPr/>
                    <a:lstStyle/>
                    <a:p>
                      <a:r>
                        <a:rPr lang="en-US" dirty="0"/>
                        <a:t>Integration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Works with CI/CD , Prometheus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IoT, Kafka , asynchronous systems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154474"/>
                  </a:ext>
                </a:extLst>
              </a:tr>
            </a:tbl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4CEDEB-FDC9-5228-7FDC-A0DF42331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Konstantin Krasovitski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4367C3-E9F0-C505-F59B-D22F01724B1B}"/>
              </a:ext>
            </a:extLst>
          </p:cNvPr>
          <p:cNvSpPr txBox="1"/>
          <p:nvPr/>
        </p:nvSpPr>
        <p:spPr>
          <a:xfrm>
            <a:off x="544429" y="5101389"/>
            <a:ext cx="10848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Kubernetes/</a:t>
            </a:r>
            <a:r>
              <a:rPr lang="en-US" dirty="0" err="1"/>
              <a:t>OpenFaaS</a:t>
            </a:r>
            <a:r>
              <a:rPr lang="en-US" dirty="0"/>
              <a:t> suits microservices and APIs.</a:t>
            </a:r>
          </a:p>
          <a:p>
            <a:r>
              <a:rPr lang="en-US" dirty="0"/>
              <a:t>Mesos/</a:t>
            </a:r>
            <a:r>
              <a:rPr lang="en-US" dirty="0" err="1"/>
              <a:t>OpenWhisk</a:t>
            </a:r>
            <a:r>
              <a:rPr lang="en-US" dirty="0"/>
              <a:t> excels in real-time, event-heavy workflows.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024135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E6DC4-FE53-E1FC-CBCB-785F6748D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Comparing Use Cases: Kubernetes vs. Mesos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7C929-C30F-82B0-C3C9-C58BB268C3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KUBERNETES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E4BC65-47F6-B102-B4C7-1D34098BBC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Best suited for microservices, REST APIs, and cloud-native applications.</a:t>
            </a:r>
          </a:p>
          <a:p>
            <a:r>
              <a:rPr lang="en-US" dirty="0"/>
              <a:t>Strong ecosystem for CI/CD pipelines and monitoring (e.g., </a:t>
            </a:r>
            <a:r>
              <a:rPr lang="en-US" dirty="0" err="1"/>
              <a:t>OpenFaaS</a:t>
            </a:r>
            <a:r>
              <a:rPr lang="en-US" dirty="0"/>
              <a:t>, Prometheus).</a:t>
            </a:r>
          </a:p>
          <a:p>
            <a:r>
              <a:rPr lang="en-US" dirty="0"/>
              <a:t>Ideal for dynamic, container-heavy workloads requiring automated scaling and rolling updates.</a:t>
            </a:r>
            <a:endParaRPr lang="LID4096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6D4945-82BA-7D10-88F9-C22FB8123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MESOS</a:t>
            </a:r>
            <a:endParaRPr lang="LID4096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015C9A-942B-2120-1CCA-6266B2D30A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Excellent for heterogeneous, resource-heavy workloads (e.g., Big Data, ML pipelines).</a:t>
            </a:r>
          </a:p>
          <a:p>
            <a:r>
              <a:rPr lang="en-US" dirty="0"/>
              <a:t>Suitable for both containerized and traditional applications.</a:t>
            </a:r>
          </a:p>
          <a:p>
            <a:r>
              <a:rPr lang="en-US" dirty="0"/>
              <a:t>Focus on infrastructure-level resource optimization for large-scale distributed systems.</a:t>
            </a:r>
            <a:endParaRPr lang="LID4096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FC70AFC-DB75-D7C2-286B-7056FF5E1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Konstantin Krasovitski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67DDE-37DB-7349-DD18-23FE35FBB332}"/>
              </a:ext>
            </a:extLst>
          </p:cNvPr>
          <p:cNvSpPr txBox="1"/>
          <p:nvPr/>
        </p:nvSpPr>
        <p:spPr>
          <a:xfrm>
            <a:off x="704088" y="5235789"/>
            <a:ext cx="10689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Kubernetes: </a:t>
            </a:r>
            <a:r>
              <a:rPr lang="en-US" dirty="0"/>
              <a:t>Scaling an e-commerce website based on real-time traffic spikes.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Mesos: </a:t>
            </a:r>
            <a:r>
              <a:rPr lang="en-US" dirty="0"/>
              <a:t>Running a combination of Hadoop jobs, Docker containers, and Spark ML tasks on a shared cluster.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978098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9C5AD-5B4C-3B6A-3963-1D08B2F2B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OF OPENFFAS VS MANUAL SCALING 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B192F-791F-6C48-0B6D-1EEC01E01E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SETUP OPENFAAS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76D6F-EC2E-93AB-AE7B-2AC2EE5ED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3"/>
            <a:ext cx="5212080" cy="1567824"/>
          </a:xfrm>
        </p:spPr>
        <p:txBody>
          <a:bodyPr/>
          <a:lstStyle/>
          <a:p>
            <a:r>
              <a:rPr lang="en-US" dirty="0"/>
              <a:t>Deploy function using </a:t>
            </a:r>
            <a:r>
              <a:rPr lang="en-US" dirty="0" err="1"/>
              <a:t>OpenFaas</a:t>
            </a:r>
            <a:r>
              <a:rPr lang="en-US" dirty="0"/>
              <a:t> CLI (tool that helps with the function deployment)</a:t>
            </a:r>
          </a:p>
          <a:p>
            <a:r>
              <a:rPr lang="en-US" dirty="0"/>
              <a:t>Configure Kubernetes HPA for autoscaling </a:t>
            </a:r>
            <a:endParaRPr lang="LID4096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3C9CCB-0CF6-1D1B-AE0D-EAD60DC7C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SETUP WITH BASH SCRIPT</a:t>
            </a:r>
            <a:endParaRPr lang="LID4096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9B91F6-4FB2-5A57-EB8A-0962C1B68E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3"/>
            <a:ext cx="5212080" cy="1567824"/>
          </a:xfrm>
        </p:spPr>
        <p:txBody>
          <a:bodyPr/>
          <a:lstStyle/>
          <a:p>
            <a:r>
              <a:rPr lang="en-US" dirty="0"/>
              <a:t>Run a bash script to scale function based on CPU </a:t>
            </a:r>
          </a:p>
          <a:p>
            <a:r>
              <a:rPr lang="en-US" dirty="0"/>
              <a:t>Use a custom monitor with </a:t>
            </a:r>
            <a:r>
              <a:rPr lang="en-US" dirty="0" err="1"/>
              <a:t>unix</a:t>
            </a:r>
            <a:r>
              <a:rPr lang="en-US" dirty="0"/>
              <a:t> utilities</a:t>
            </a:r>
            <a:endParaRPr lang="LID4096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6102ADB-B273-7BF3-A01D-44D1088B0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Konstantin Krasovitski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CAE5BDC-34A8-6267-081B-C8DB5ED5AE02}"/>
              </a:ext>
            </a:extLst>
          </p:cNvPr>
          <p:cNvSpPr txBox="1">
            <a:spLocks/>
          </p:cNvSpPr>
          <p:nvPr/>
        </p:nvSpPr>
        <p:spPr>
          <a:xfrm>
            <a:off x="704087" y="3660326"/>
            <a:ext cx="5212080" cy="657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CHALLENGES</a:t>
            </a:r>
            <a:endParaRPr lang="LID4096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B698F51-7F5D-1114-AD04-1349E3DCEDC2}"/>
              </a:ext>
            </a:extLst>
          </p:cNvPr>
          <p:cNvSpPr txBox="1">
            <a:spLocks/>
          </p:cNvSpPr>
          <p:nvPr/>
        </p:nvSpPr>
        <p:spPr>
          <a:xfrm>
            <a:off x="704087" y="4346491"/>
            <a:ext cx="5212080" cy="1567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Requires Kubernetes knowledge for setup</a:t>
            </a:r>
          </a:p>
          <a:p>
            <a:r>
              <a:rPr lang="en-US" dirty="0"/>
              <a:t>Slight overhead in resource management</a:t>
            </a:r>
            <a:endParaRPr lang="LID4096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9C4F8F6-5329-CAA9-662D-5BE23EB700A2}"/>
              </a:ext>
            </a:extLst>
          </p:cNvPr>
          <p:cNvSpPr txBox="1">
            <a:spLocks/>
          </p:cNvSpPr>
          <p:nvPr/>
        </p:nvSpPr>
        <p:spPr>
          <a:xfrm>
            <a:off x="6096000" y="3660326"/>
            <a:ext cx="5212080" cy="657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CHALLENGES</a:t>
            </a:r>
            <a:endParaRPr lang="LID4096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BBEA456-6A56-C258-48B2-39FB6A53BD03}"/>
              </a:ext>
            </a:extLst>
          </p:cNvPr>
          <p:cNvSpPr txBox="1">
            <a:spLocks/>
          </p:cNvSpPr>
          <p:nvPr/>
        </p:nvSpPr>
        <p:spPr>
          <a:xfrm>
            <a:off x="6096000" y="4346491"/>
            <a:ext cx="5212080" cy="1567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Scaling logic is manual and not fault tolerant</a:t>
            </a:r>
          </a:p>
          <a:p>
            <a:r>
              <a:rPr lang="en-US" dirty="0"/>
              <a:t>Limited observability and lacks native load balancing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224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C463D-01A5-2D99-43A4-783B3D811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: BASH Autoscaling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DFB39-BC15-80FF-5D1E-5FB22F7D63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Implementing Deployment and Autoscaling with Bash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923B0-9C9A-CB31-5EC5-06525BCB17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Scenario :</a:t>
            </a:r>
          </a:p>
          <a:p>
            <a:pPr lvl="1"/>
            <a:r>
              <a:rPr lang="en-US" dirty="0"/>
              <a:t>Containers exposed via port mapping</a:t>
            </a:r>
          </a:p>
          <a:p>
            <a:pPr lvl="1"/>
            <a:r>
              <a:rPr lang="en-US" dirty="0"/>
              <a:t>Monitors CPU usage and scale pods dynamically</a:t>
            </a:r>
          </a:p>
          <a:p>
            <a:r>
              <a:rPr lang="en-US" dirty="0"/>
              <a:t>Setup : </a:t>
            </a:r>
          </a:p>
          <a:p>
            <a:pPr lvl="1"/>
            <a:r>
              <a:rPr lang="en-US" dirty="0"/>
              <a:t>Create a manual script that scales and runs docker containers and maps them to ports</a:t>
            </a:r>
          </a:p>
          <a:p>
            <a:endParaRPr lang="LID4096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614B3D-3783-499A-44FA-976880FBD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Examlpe</a:t>
            </a:r>
            <a:r>
              <a:rPr lang="en-US" dirty="0"/>
              <a:t> script [Very long and time consuming  : (   ]</a:t>
            </a:r>
            <a:endParaRPr lang="LID4096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6B32C16-0DE7-D131-DDC4-EFD2DD789E0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659250" y="2517058"/>
            <a:ext cx="6166910" cy="3323303"/>
          </a:xfr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84C92DB-7EF4-52D7-C59C-03BA717F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Konstantin Krasovitski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80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D8F50-4B6D-9285-5779-B6B2B3ED7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SETUP A CLUSTER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D19D4-94DA-7A7A-B645-807E1413C7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INSTALL MINIKUBE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0CC66-7262-AD0E-23B7-E671565294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curl -LO https://storage.googleapis.com/minikube/releases/latest/minikube-linux-amd64</a:t>
            </a:r>
          </a:p>
          <a:p>
            <a:r>
              <a:rPr lang="en-US" dirty="0" err="1"/>
              <a:t>sudo</a:t>
            </a:r>
            <a:r>
              <a:rPr lang="en-US" dirty="0"/>
              <a:t> install minikube-linux-amd64 /</a:t>
            </a:r>
            <a:r>
              <a:rPr lang="en-US" dirty="0" err="1"/>
              <a:t>usr</a:t>
            </a:r>
            <a:r>
              <a:rPr lang="en-US" dirty="0"/>
              <a:t>/local/bin/</a:t>
            </a:r>
            <a:r>
              <a:rPr lang="en-US" dirty="0" err="1"/>
              <a:t>minikube</a:t>
            </a:r>
            <a:r>
              <a:rPr lang="en-US" dirty="0"/>
              <a:t> &amp;&amp; rm minikube-linux-amd64</a:t>
            </a:r>
          </a:p>
          <a:p>
            <a:r>
              <a:rPr lang="en-US" dirty="0"/>
              <a:t>    rm -f minikube-linux-amd64</a:t>
            </a:r>
            <a:endParaRPr lang="LID4096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9D4E72-D38A-82BD-3977-6764DB68B6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INSTALL KUBECTL AND START</a:t>
            </a:r>
            <a:endParaRPr lang="LID4096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E2D995-5B35-B714-296B-59A087DBD70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curl -LO "https://dl.k8s.io/release/$(curl -L -s https://dl.k8s.io/release/stable.txt)/bin/linux/amd64/kubectl"</a:t>
            </a:r>
          </a:p>
          <a:p>
            <a:r>
              <a:rPr lang="en-US" dirty="0"/>
              <a:t> </a:t>
            </a:r>
            <a:r>
              <a:rPr lang="en-US" dirty="0" err="1"/>
              <a:t>sudo</a:t>
            </a:r>
            <a:r>
              <a:rPr lang="en-US" dirty="0"/>
              <a:t> install -o root -g root -m 0755 </a:t>
            </a:r>
            <a:r>
              <a:rPr lang="en-US" dirty="0" err="1"/>
              <a:t>kubectl</a:t>
            </a:r>
            <a:r>
              <a:rPr lang="en-US" dirty="0"/>
              <a:t> /</a:t>
            </a:r>
            <a:r>
              <a:rPr lang="en-US" dirty="0" err="1"/>
              <a:t>usr</a:t>
            </a:r>
            <a:r>
              <a:rPr lang="en-US" dirty="0"/>
              <a:t>/local/bin/</a:t>
            </a:r>
            <a:r>
              <a:rPr lang="en-US" dirty="0" err="1"/>
              <a:t>kubectl</a:t>
            </a:r>
            <a:endParaRPr lang="en-US" dirty="0"/>
          </a:p>
          <a:p>
            <a:r>
              <a:rPr lang="en-US" dirty="0" err="1"/>
              <a:t>minikube</a:t>
            </a:r>
            <a:r>
              <a:rPr lang="en-US" dirty="0"/>
              <a:t> </a:t>
            </a:r>
            <a:r>
              <a:rPr lang="en-US" dirty="0" err="1"/>
              <a:t>kubectl</a:t>
            </a:r>
            <a:r>
              <a:rPr lang="en-US" dirty="0"/>
              <a:t> -- get po -A</a:t>
            </a:r>
          </a:p>
          <a:p>
            <a:r>
              <a:rPr lang="en-US" dirty="0" err="1"/>
              <a:t>minikube</a:t>
            </a:r>
            <a:r>
              <a:rPr lang="en-US" dirty="0"/>
              <a:t> start</a:t>
            </a:r>
            <a:endParaRPr lang="LID4096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B3B6B4D-31D9-5A6C-3B95-BD11F0A26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Konstantin Krasovitski</a:t>
            </a:r>
          </a:p>
        </p:txBody>
      </p:sp>
    </p:spTree>
    <p:extLst>
      <p:ext uri="{BB962C8B-B14F-4D97-AF65-F5344CB8AC3E}">
        <p14:creationId xmlns:p14="http://schemas.microsoft.com/office/powerpoint/2010/main" val="3805964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829F9-2CF4-7ACF-5987-2D44559A1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69543"/>
            <a:ext cx="10689336" cy="798451"/>
          </a:xfrm>
        </p:spPr>
        <p:txBody>
          <a:bodyPr/>
          <a:lstStyle/>
          <a:p>
            <a:r>
              <a:rPr lang="en-US" dirty="0"/>
              <a:t>DEMO TIME ! 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C78AF-D2E0-ACA0-810B-469780319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STEPS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4F9B7-CAE2-9100-C3D7-78161C2EB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830099"/>
            <a:ext cx="10689336" cy="1618021"/>
          </a:xfrm>
        </p:spPr>
        <p:txBody>
          <a:bodyPr>
            <a:normAutofit/>
          </a:bodyPr>
          <a:lstStyle/>
          <a:p>
            <a:r>
              <a:rPr lang="en-US" dirty="0"/>
              <a:t>Lets create a function using </a:t>
            </a:r>
            <a:r>
              <a:rPr lang="en-US" dirty="0" err="1"/>
              <a:t>OpenFaas</a:t>
            </a:r>
            <a:r>
              <a:rPr lang="en-US" dirty="0"/>
              <a:t> CLI to deploy on our </a:t>
            </a:r>
            <a:r>
              <a:rPr lang="en-US" dirty="0" err="1"/>
              <a:t>minikube</a:t>
            </a:r>
            <a:r>
              <a:rPr lang="en-US" dirty="0"/>
              <a:t> cluster</a:t>
            </a:r>
            <a:br>
              <a:rPr lang="en-US" dirty="0"/>
            </a:br>
            <a:r>
              <a:rPr lang="en-US" dirty="0"/>
              <a:t> (Tool to launch Kubernetes clusters on a single node)</a:t>
            </a:r>
          </a:p>
          <a:p>
            <a:r>
              <a:rPr lang="en-US" dirty="0"/>
              <a:t>Lets generate some load to it and see how the containers scale</a:t>
            </a:r>
            <a:endParaRPr lang="LID4096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79CD5F-890B-3180-4275-A21F16C48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Konstantin Krasovitski</a:t>
            </a:r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C4D2ADE5-FE18-16C7-3F06-257242B42A92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auto">
          <a:xfrm>
            <a:off x="704088" y="2240832"/>
            <a:ext cx="5212080" cy="392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ID4096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## 1. Install Helm</a:t>
            </a:r>
            <a:b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curl https://raw.githubusercontent.com/helm/helm/main/scripts/get-helm-3 | bash</a:t>
            </a:r>
            <a:b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## 2. Alias `</a:t>
            </a:r>
            <a:r>
              <a:rPr kumimoji="0" lang="en-US" altLang="LID4096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kubectl</a:t>
            </a:r>
            <a: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` for </a:t>
            </a:r>
            <a:r>
              <a:rPr kumimoji="0" lang="en-US" altLang="LID4096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Minikube</a:t>
            </a:r>
            <a:b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alias </a:t>
            </a:r>
            <a:r>
              <a:rPr kumimoji="0" lang="en-US" altLang="LID4096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kubectl</a:t>
            </a:r>
            <a: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="</a:t>
            </a:r>
            <a:r>
              <a:rPr kumimoji="0" lang="en-US" altLang="LID4096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minikube</a:t>
            </a:r>
            <a: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LID4096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kubectl</a:t>
            </a:r>
            <a: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--"</a:t>
            </a:r>
            <a:b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## 3. Install </a:t>
            </a:r>
            <a:r>
              <a:rPr kumimoji="0" lang="en-US" altLang="LID4096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Socat</a:t>
            </a:r>
            <a: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&amp; Set Up TCP Forwarding</a:t>
            </a:r>
            <a:b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n-US" altLang="LID4096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sudo</a:t>
            </a:r>
            <a: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apt install -y </a:t>
            </a:r>
            <a:r>
              <a:rPr kumimoji="0" lang="en-US" altLang="LID4096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socat</a:t>
            </a:r>
            <a:b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n-US" altLang="LID4096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sudo</a:t>
            </a:r>
            <a: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LID4096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socat</a:t>
            </a:r>
            <a: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TCP-LISTEN:31112,fork TCP:192.168.49.2:31112</a:t>
            </a:r>
            <a:b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## 4. Install `</a:t>
            </a:r>
            <a:r>
              <a:rPr kumimoji="0" lang="en-US" altLang="LID4096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faas</a:t>
            </a:r>
            <a: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-cli`</a:t>
            </a:r>
            <a:b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curl -</a:t>
            </a:r>
            <a:r>
              <a:rPr kumimoji="0" lang="en-US" altLang="LID4096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</a:t>
            </a:r>
            <a: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cli.openfaas.com | </a:t>
            </a:r>
            <a:r>
              <a:rPr kumimoji="0" lang="en-US" altLang="LID4096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sudo</a:t>
            </a:r>
            <a: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LID4096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</a:t>
            </a:r>
            <a:b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## 5. Apply </a:t>
            </a:r>
            <a:r>
              <a:rPr kumimoji="0" lang="en-US" altLang="LID4096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OpenFaaS</a:t>
            </a:r>
            <a: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Namespaces</a:t>
            </a:r>
            <a:b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n-US" altLang="LID4096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kubectl</a:t>
            </a:r>
            <a: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apply -f </a:t>
            </a:r>
            <a: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https://raw.githubusercontent.com/openfaas/faas</a:t>
            </a:r>
            <a:b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</a:br>
            <a: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netes/master/</a:t>
            </a:r>
            <a:r>
              <a:rPr kumimoji="0" lang="en-US" altLang="LID4096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namespaces.yml</a:t>
            </a:r>
            <a:b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## 1. Add </a:t>
            </a:r>
            <a:r>
              <a:rPr kumimoji="0" lang="en-US" altLang="LID4096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OpenFaaS</a:t>
            </a:r>
            <a: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Helm Repository</a:t>
            </a:r>
            <a:b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helm repo add </a:t>
            </a:r>
            <a:r>
              <a:rPr kumimoji="0" lang="en-US" altLang="LID4096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openfaas</a:t>
            </a:r>
            <a: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https://openfaas.github.io/faas-netes/</a:t>
            </a:r>
            <a:b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helm repo update</a:t>
            </a:r>
            <a:b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## 2. Set Up </a:t>
            </a:r>
            <a:r>
              <a:rPr kumimoji="0" lang="en-US" altLang="LID4096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OpenFaaS</a:t>
            </a:r>
            <a: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Credentials</a:t>
            </a:r>
            <a:b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PASSWORD=$(head -c 12 /dev/</a:t>
            </a:r>
            <a:r>
              <a:rPr kumimoji="0" lang="en-US" altLang="LID4096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urandom</a:t>
            </a:r>
            <a: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| </a:t>
            </a:r>
            <a:r>
              <a:rPr kumimoji="0" lang="en-US" altLang="LID4096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shasum</a:t>
            </a:r>
            <a: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| cut -d' ' -f1)</a:t>
            </a:r>
            <a:b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n-US" altLang="LID4096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kubectl</a:t>
            </a:r>
            <a: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-n </a:t>
            </a:r>
            <a:r>
              <a:rPr kumimoji="0" lang="en-US" altLang="LID4096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openfaas</a:t>
            </a:r>
            <a: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create secret generic basic-auth \</a:t>
            </a:r>
            <a:b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--from-literal=basic-auth-user=admin \</a:t>
            </a:r>
            <a:b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--from-literal=basic-auth-password="$PASSWORD"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LID4096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kumimoji="0" lang="en-US" altLang="LID4096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D8B850D1-D780-FF57-09E2-65444EF22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755" y="2129069"/>
            <a:ext cx="5887605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## 3. Install </a:t>
            </a:r>
            <a:r>
              <a:rPr lang="en-US" sz="1100" b="0" i="0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OpenFaaS</a:t>
            </a: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Using Helm</a:t>
            </a:r>
            <a:b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100" b="0" i="0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helm</a:t>
            </a: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upgrade </a:t>
            </a:r>
            <a:r>
              <a:rPr lang="en-US" sz="1100" b="0" i="0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openfaas</a:t>
            </a: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--install </a:t>
            </a:r>
            <a:r>
              <a:rPr lang="en-US" sz="1100" b="0" i="0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openfaas</a:t>
            </a: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</a:t>
            </a:r>
            <a:r>
              <a:rPr lang="en-US" sz="1100" b="0" i="0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openfaas</a:t>
            </a: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\</a:t>
            </a:r>
            <a:b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--namespace </a:t>
            </a:r>
            <a:r>
              <a:rPr lang="en-US" sz="1100" b="0" i="0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openfaas</a:t>
            </a: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\</a:t>
            </a:r>
            <a:b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--set </a:t>
            </a:r>
            <a:r>
              <a:rPr lang="en-US" sz="1100" b="0" i="0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functionNamespace</a:t>
            </a: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=</a:t>
            </a:r>
            <a:r>
              <a:rPr lang="en-US" sz="1100" b="0" i="0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openfaas-fn</a:t>
            </a: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\</a:t>
            </a:r>
            <a:b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--set </a:t>
            </a:r>
            <a:r>
              <a:rPr lang="en-US" sz="1100" b="0" i="0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basic_auth</a:t>
            </a: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=true</a:t>
            </a:r>
            <a:b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## 4. Verify Gateway Deployment</a:t>
            </a:r>
            <a:b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100" b="0" i="0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kubectl</a:t>
            </a: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-n </a:t>
            </a:r>
            <a:r>
              <a:rPr lang="en-US" sz="1100" b="0" i="0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openfaas</a:t>
            </a: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rollout status -w deployment/gateway</a:t>
            </a:r>
            <a:b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## 1. Set Environment Variables</a:t>
            </a:r>
            <a:b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export OPENFAAS_URL=http://$(minikube </a:t>
            </a:r>
            <a:r>
              <a:rPr lang="en-US" sz="1100" b="0" i="0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ip</a:t>
            </a: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):31112</a:t>
            </a:r>
            <a:b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export OPENFAAS_PASSWORD=$(</a:t>
            </a:r>
            <a:r>
              <a:rPr lang="en-US" sz="1100" b="0" i="0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kubectl</a:t>
            </a: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-n </a:t>
            </a:r>
            <a:r>
              <a:rPr lang="en-US" sz="1100" b="0" i="0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openfaas</a:t>
            </a: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get secret basic-auth -o</a:t>
            </a:r>
            <a:b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100" b="0" i="0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jsonpath</a:t>
            </a: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="{.</a:t>
            </a:r>
            <a:r>
              <a:rPr lang="en-US" sz="1100" b="0" i="0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data.basic</a:t>
            </a: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-auth-password}" | base64 --decode)</a:t>
            </a:r>
            <a:b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100" b="0" i="0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faas</a:t>
            </a: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-cli login --username admin --password "$OPENFAAS_PASSWORD" –gateway</a:t>
            </a:r>
            <a:b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"$OPENFAAS_URL"</a:t>
            </a:r>
            <a:b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## 2. Create a New Function</a:t>
            </a:r>
            <a:b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100" b="0" i="0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faas</a:t>
            </a: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-cli template store pull python3-http</a:t>
            </a:r>
            <a:b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100" b="0" i="0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faas</a:t>
            </a: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-cli new --lang python3-http --prefix=</a:t>
            </a:r>
            <a:r>
              <a:rPr lang="en-US" sz="1100" b="0" i="0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krasovitskiy</a:t>
            </a: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py1</a:t>
            </a:r>
            <a:b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## 3. Build, Push, and Deploy Function</a:t>
            </a:r>
            <a:b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100" b="0" i="0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faas</a:t>
            </a: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-cli build -f py1.yml</a:t>
            </a:r>
            <a:b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100" b="0" i="0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faas</a:t>
            </a: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-cli push -f py1.yml</a:t>
            </a:r>
            <a:b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100" b="0" i="0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faas</a:t>
            </a: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-cli deploy -f py1.yml --gateway "$OPENFAAS_URL"</a:t>
            </a:r>
            <a:b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## 4. Enable Autoscaling</a:t>
            </a:r>
            <a:b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100" b="0" i="0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minikube</a:t>
            </a: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addons enable metrics-server</a:t>
            </a:r>
            <a:b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100" b="0" i="0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kubectl</a:t>
            </a: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0" i="0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autoscale</a:t>
            </a: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deployment py1 -n </a:t>
            </a:r>
            <a:r>
              <a:rPr lang="en-US" sz="1100" b="0" i="0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openfaas-fn</a:t>
            </a: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--</a:t>
            </a:r>
            <a:r>
              <a:rPr lang="en-US" sz="1100" b="0" i="0" kern="120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cpu</a:t>
            </a:r>
            <a:r>
              <a:rPr lang="en-US" sz="1100" b="0" i="0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-percent=30 --min=1 --max=3</a:t>
            </a:r>
            <a:endParaRPr lang="en-CY" sz="1100" dirty="0">
              <a:effectLst/>
              <a:latin typeface="Aptos" panose="020B00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br>
              <a:rPr lang="en-US" altLang="LID4096" sz="1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altLang="LID4096" sz="11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9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589B5-2053-C90F-94C5-B8D8E2666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: </a:t>
            </a:r>
            <a:r>
              <a:rPr lang="en-US" dirty="0" err="1"/>
              <a:t>OpenFaas</a:t>
            </a:r>
            <a:r>
              <a:rPr lang="en-US" dirty="0"/>
              <a:t> Autoscaling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7F3F5-F712-00F6-65F2-A116E4BB7B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Implementing Deployment and Autoscaling with </a:t>
            </a:r>
            <a:r>
              <a:rPr lang="en-US" dirty="0" err="1"/>
              <a:t>OpenFaaS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48F1AB-C5CF-42C2-5EC4-894E10B325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Scenario :</a:t>
            </a:r>
          </a:p>
          <a:p>
            <a:pPr lvl="1"/>
            <a:r>
              <a:rPr lang="en-US" dirty="0"/>
              <a:t>Python REST API deployed with </a:t>
            </a:r>
            <a:r>
              <a:rPr lang="en-US" dirty="0" err="1"/>
              <a:t>OpenFaas</a:t>
            </a:r>
            <a:endParaRPr lang="en-US" dirty="0"/>
          </a:p>
          <a:p>
            <a:pPr lvl="1"/>
            <a:r>
              <a:rPr lang="en-US" dirty="0"/>
              <a:t>Monitors CPU usage and scale pods dynamically</a:t>
            </a:r>
          </a:p>
          <a:p>
            <a:r>
              <a:rPr lang="en-US" dirty="0"/>
              <a:t>Setup : 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OpenFaas</a:t>
            </a:r>
            <a:r>
              <a:rPr lang="en-US" dirty="0"/>
              <a:t> to create a template for the function , containerize , deploy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824A48-EF0D-CB08-17B9-33BBC7FE7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Example Config for a function: </a:t>
            </a:r>
            <a:endParaRPr lang="LID4096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70BF71-158F-4BD6-2B34-448388ECD64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lnSpc>
                <a:spcPts val="1425"/>
              </a:lnSpc>
              <a:buNone/>
            </a:pP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version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1.0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lnSpc>
                <a:spcPts val="1425"/>
              </a:lnSpc>
              <a:buNone/>
            </a:pP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provider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 marL="0" indent="0">
              <a:lnSpc>
                <a:spcPts val="1425"/>
              </a:lnSpc>
              <a:buNone/>
            </a:pP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openfaas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lnSpc>
                <a:spcPts val="1425"/>
              </a:lnSpc>
              <a:buNone/>
            </a:pP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gateway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http://127.0.0.1:8080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lnSpc>
                <a:spcPts val="1425"/>
              </a:lnSpc>
              <a:buNone/>
            </a:pP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 marL="0" indent="0">
              <a:lnSpc>
                <a:spcPts val="1425"/>
              </a:lnSpc>
              <a:buNone/>
            </a:pP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py1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 marL="0" indent="0">
              <a:lnSpc>
                <a:spcPts val="1425"/>
              </a:lnSpc>
              <a:buNone/>
            </a:pP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lang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python3-http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lnSpc>
                <a:spcPts val="1425"/>
              </a:lnSpc>
              <a:buNone/>
            </a:pP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handler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./py1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lnSpc>
                <a:spcPts val="1425"/>
              </a:lnSpc>
              <a:buNone/>
            </a:pP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image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krasovitskiy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/py1:latest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lnSpc>
                <a:spcPts val="1425"/>
              </a:lnSpc>
              <a:buNone/>
            </a:pP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LID4096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E02A11-1F59-4996-5C45-CF9028209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Konstantin Krasovitski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17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32E5F-F4BD-15C1-8791-5597AE7C4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28D9C-5D2C-BEB0-1FD7-06B212362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: </a:t>
            </a:r>
            <a:r>
              <a:rPr lang="en-US" dirty="0" err="1"/>
              <a:t>OpenFaas</a:t>
            </a:r>
            <a:r>
              <a:rPr lang="en-US" dirty="0"/>
              <a:t> Autoscaling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FC7DC-6BEE-8D32-FE73-0684A1EA64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Implementing Deployment and Autoscaling with </a:t>
            </a:r>
            <a:r>
              <a:rPr lang="en-US" dirty="0" err="1"/>
              <a:t>OpenFaaS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4C5FF-CB76-FB2C-26A3-0EE7854979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Scenario :</a:t>
            </a:r>
          </a:p>
          <a:p>
            <a:pPr lvl="1"/>
            <a:r>
              <a:rPr lang="en-US" dirty="0"/>
              <a:t>Python REST API deployed with </a:t>
            </a:r>
            <a:r>
              <a:rPr lang="en-US" dirty="0" err="1"/>
              <a:t>OpenFaas</a:t>
            </a:r>
            <a:endParaRPr lang="en-US" dirty="0"/>
          </a:p>
          <a:p>
            <a:pPr lvl="1"/>
            <a:r>
              <a:rPr lang="en-US" dirty="0"/>
              <a:t>Monitors CPU usage and scale pods dynamically</a:t>
            </a:r>
          </a:p>
          <a:p>
            <a:r>
              <a:rPr lang="en-US" dirty="0"/>
              <a:t>Setup : 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OpenFaas</a:t>
            </a:r>
            <a:r>
              <a:rPr lang="en-US" dirty="0"/>
              <a:t> to create a template for the function , containerize , deploy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93C275-D80E-659F-5A93-F3E647C49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Example Python function: </a:t>
            </a:r>
            <a:endParaRPr lang="LID4096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963585-7858-88BA-5EC2-7CBCBCE41A4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lnSpc>
                <a:spcPts val="1425"/>
              </a:lnSpc>
              <a:buNone/>
            </a:pP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handle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event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context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pPr marL="0" indent="0">
              <a:lnSpc>
                <a:spcPts val="1425"/>
              </a:lnSpc>
              <a:buNone/>
            </a:pP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marL="0" indent="0">
              <a:lnSpc>
                <a:spcPts val="1425"/>
              </a:lnSpc>
              <a:buNone/>
            </a:pP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statusCode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200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 marL="0" indent="0">
              <a:lnSpc>
                <a:spcPts val="1425"/>
              </a:lnSpc>
              <a:buNone/>
            </a:pP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"body"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"Hello from 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OpenFaaS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!"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lnSpc>
                <a:spcPts val="1425"/>
              </a:lnSpc>
              <a:buNone/>
            </a:pP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pPr marL="0" indent="0">
              <a:lnSpc>
                <a:spcPts val="1425"/>
              </a:lnSpc>
              <a:buNone/>
            </a:pP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marL="0" indent="0">
              <a:lnSpc>
                <a:spcPts val="1425"/>
              </a:lnSpc>
              <a:buNone/>
            </a:pP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lnSpc>
                <a:spcPts val="1425"/>
              </a:lnSpc>
              <a:buNone/>
            </a:pP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endParaRPr lang="LID4096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1FEB884-94BF-DF09-533B-A54AB3441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Konstantin Krasovitski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69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F27952C-F3A4-5898-00AF-98A32499C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 </a:t>
            </a:r>
            <a:br>
              <a:rPr lang="en-US" dirty="0"/>
            </a:br>
            <a:r>
              <a:rPr lang="en-US" dirty="0"/>
              <a:t>ANY QUESTIONS ?</a:t>
            </a:r>
            <a:endParaRPr lang="LID4096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255ABE-6EBC-DEF3-207B-41ACCFDF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Konstantin Krasovitski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44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C390B-DF86-73A9-5DEF-F4B227B3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2D3A0E-4CD1-A368-B74C-072E09C6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Konstantin Krasovitski</a:t>
            </a:r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23560D3-C73E-9164-7DA3-3BC18DB7FB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ID4096" altLang="LID4096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Apache Mesos</a:t>
            </a:r>
            <a:endParaRPr kumimoji="0" lang="LID4096" altLang="LID4096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ID4096" altLang="LID4096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Created By</a:t>
            </a:r>
            <a:r>
              <a:rPr kumimoji="0" lang="LID4096" alt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Benjamin Hindman, Andy Konwinski, and colleagues at UC Berkeley's AMPLab.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ID4096" altLang="LID4096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Initial Release</a:t>
            </a:r>
            <a:r>
              <a:rPr kumimoji="0" lang="LID4096" alt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2010.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ID4096" altLang="LID4096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Kubernetes</a:t>
            </a:r>
            <a:endParaRPr kumimoji="0" lang="LID4096" altLang="LID4096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ID4096" altLang="LID4096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Created By</a:t>
            </a:r>
            <a:r>
              <a:rPr kumimoji="0" lang="LID4096" alt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Google (originally developed by Joe Beda, Brendan Burns, and Craig McLuckie).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ID4096" altLang="LID4096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Initial Release</a:t>
            </a:r>
            <a:r>
              <a:rPr kumimoji="0" lang="LID4096" alt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June 2014.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ID4096" altLang="LID4096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OpenFaaS</a:t>
            </a:r>
            <a:endParaRPr kumimoji="0" lang="LID4096" altLang="LID4096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ID4096" altLang="LID4096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Created By</a:t>
            </a:r>
            <a:r>
              <a:rPr kumimoji="0" lang="LID4096" alt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Alex Ellis.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ID4096" altLang="LID4096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Initial Release</a:t>
            </a:r>
            <a:r>
              <a:rPr kumimoji="0" lang="LID4096" alt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2017.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ID4096" altLang="LID4096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Apache OpenWhisk</a:t>
            </a:r>
            <a:endParaRPr kumimoji="0" lang="LID4096" altLang="LID4096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ID4096" altLang="LID4096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Created By</a:t>
            </a:r>
            <a:r>
              <a:rPr kumimoji="0" lang="LID4096" alt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IBM (as an open-source project).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ID4096" altLang="LID4096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Initial Release</a:t>
            </a:r>
            <a:r>
              <a:rPr kumimoji="0" lang="LID4096" altLang="LID4096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February 2016.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ID4096" altLang="LID4096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72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Serverless platform architecture | Download Scientific Diagram">
            <a:extLst>
              <a:ext uri="{FF2B5EF4-FFF2-40B4-BE49-F238E27FC236}">
                <a16:creationId xmlns:a16="http://schemas.microsoft.com/office/drawing/2014/main" id="{436571BB-7A7F-1A5D-1E21-70CB0729B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852" y="3785046"/>
            <a:ext cx="3397571" cy="235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 standardized unit of software ...">
            <a:extLst>
              <a:ext uri="{FF2B5EF4-FFF2-40B4-BE49-F238E27FC236}">
                <a16:creationId xmlns:a16="http://schemas.microsoft.com/office/drawing/2014/main" id="{FE324A9E-C06C-247B-7588-9D8B5B09A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72" y="434207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2FF7C2-A334-B7C8-1C7B-D6833DC0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Containers and Serverless</a:t>
            </a:r>
            <a:endParaRPr lang="LID4096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B9B53A-F76B-299E-BC67-2473C7A2C2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a Container ? </a:t>
            </a:r>
            <a:endParaRPr lang="LID4096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30499C-18FF-8957-ADCA-3DB332CBBE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Calisto MT" panose="02040603050505030304" pitchFamily="18" charset="0"/>
              <a:buChar char="&gt;"/>
            </a:pPr>
            <a:r>
              <a:rPr lang="en-US" dirty="0"/>
              <a:t>Lightweight virtual environments that ensure consistent application runtime across platforms</a:t>
            </a:r>
          </a:p>
          <a:p>
            <a:pPr>
              <a:buFont typeface="Calisto MT" panose="02040603050505030304" pitchFamily="18" charset="0"/>
              <a:buChar char="&gt;"/>
            </a:pPr>
            <a:r>
              <a:rPr lang="en-US" dirty="0"/>
              <a:t>Solve the “works on my machine” problem by bundling code, dependencies, and configurations.</a:t>
            </a:r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62F4A1-A535-598A-7045-8FCF4BAC4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What is Serverless ?</a:t>
            </a:r>
            <a:endParaRPr lang="LID4096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CF16A46-5AAB-D093-025C-0E658750A0E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Calisto MT" panose="02040603050505030304" pitchFamily="18" charset="0"/>
              <a:buChar char="&gt;"/>
            </a:pPr>
            <a:r>
              <a:rPr lang="en-US" dirty="0"/>
              <a:t>Event-driven execution model where functions are deployed without explicit server management.</a:t>
            </a:r>
          </a:p>
          <a:p>
            <a:pPr>
              <a:buFont typeface="Calisto MT" panose="02040603050505030304" pitchFamily="18" charset="0"/>
              <a:buChar char="&gt;"/>
            </a:pPr>
            <a:r>
              <a:rPr lang="en-US" dirty="0"/>
              <a:t>Scales dynamically based on demand, billing per execution or resource usage.</a:t>
            </a:r>
          </a:p>
          <a:p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4EA5F-0812-80C9-5F7F-A646C6F3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Konstantin Krasovitski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99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CFEE2-893F-3211-A908-91019AC54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Kubernetes and </a:t>
            </a:r>
            <a:r>
              <a:rPr lang="en-US" dirty="0" err="1"/>
              <a:t>OpenFaaS</a:t>
            </a:r>
            <a:r>
              <a:rPr lang="en-US" dirty="0"/>
              <a:t> Overview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A5803-487B-5C0C-D5FA-AE2F76839D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Kubernetes ?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88EE2F-DC9B-AAC0-03DF-C09F7F0A76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Container orchestration platform automating deployment, scaling, and management.</a:t>
            </a:r>
          </a:p>
          <a:p>
            <a:r>
              <a:rPr lang="en-US" dirty="0"/>
              <a:t>Features: horizontal pod autoscaling, self-healing, service discovery, and rolling updates.</a:t>
            </a:r>
          </a:p>
          <a:p>
            <a:r>
              <a:rPr lang="en-US" dirty="0"/>
              <a:t>Example: Scaling a web app based on CPU load or user requests.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A84BD-84BF-1828-9C35-EBFA37123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OpenFaas</a:t>
            </a:r>
            <a:r>
              <a:rPr lang="en-US" dirty="0"/>
              <a:t>?</a:t>
            </a:r>
            <a:endParaRPr lang="LID4096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F197AF-31D8-B948-2B6D-BE6601457A9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Is framework for building serverless functions on top of containers</a:t>
            </a:r>
          </a:p>
          <a:p>
            <a:r>
              <a:rPr lang="en-US" dirty="0" err="1"/>
              <a:t>OpenFaaS</a:t>
            </a:r>
            <a:r>
              <a:rPr lang="en-US" dirty="0"/>
              <a:t> adds a serverless abstraction on Kubernetes.</a:t>
            </a:r>
          </a:p>
          <a:p>
            <a:r>
              <a:rPr lang="en-US" dirty="0"/>
              <a:t>Functions are accessible via REST APIs, enabling microservices architecture</a:t>
            </a:r>
            <a:endParaRPr lang="LID4096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336BCAE-2B38-A12B-6C7C-A8D3273EC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Konstantin Krasovitski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892B18-B0AD-513C-9E06-2CA7F6EFBACE}"/>
              </a:ext>
            </a:extLst>
          </p:cNvPr>
          <p:cNvSpPr txBox="1"/>
          <p:nvPr/>
        </p:nvSpPr>
        <p:spPr>
          <a:xfrm>
            <a:off x="1083613" y="5744187"/>
            <a:ext cx="966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Write a function → Docker container → Deploy with </a:t>
            </a:r>
            <a:r>
              <a:rPr lang="en-US" dirty="0" err="1"/>
              <a:t>OpenFaaS</a:t>
            </a:r>
            <a:r>
              <a:rPr lang="en-US" dirty="0"/>
              <a:t> → Kubernetes manages scaling.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834106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185DC-DB70-E757-9B98-26F6E28D7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KUBERNETES WORKS</a:t>
            </a:r>
            <a:endParaRPr lang="LID4096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517365-3BE1-AB32-324C-D950E54D8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691148"/>
            <a:ext cx="10691265" cy="466520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Kubernetes:</a:t>
            </a:r>
          </a:p>
          <a:p>
            <a:pPr lvl="1"/>
            <a:r>
              <a:rPr lang="en-US" dirty="0"/>
              <a:t>Schedules and orchestrates containers.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kubelet</a:t>
            </a:r>
            <a:r>
              <a:rPr lang="en-US" dirty="0"/>
              <a:t> (a Kubernetes agent running on each node) uses the CRI to communicate with the container runtime (e.g., </a:t>
            </a:r>
            <a:r>
              <a:rPr lang="en-US" dirty="0" err="1"/>
              <a:t>containerd</a:t>
            </a:r>
            <a:r>
              <a:rPr lang="en-US" dirty="0"/>
              <a:t>).</a:t>
            </a:r>
          </a:p>
          <a:p>
            <a:r>
              <a:rPr lang="en-US" dirty="0" err="1"/>
              <a:t>containerd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Receives instructions from Kubernetes (via </a:t>
            </a:r>
            <a:r>
              <a:rPr lang="en-US" dirty="0" err="1"/>
              <a:t>kubelet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Manages container images and container lifecycle.</a:t>
            </a:r>
          </a:p>
          <a:p>
            <a:pPr lvl="1"/>
            <a:r>
              <a:rPr lang="en-US" dirty="0"/>
              <a:t>Invokes </a:t>
            </a:r>
            <a:r>
              <a:rPr lang="en-US" dirty="0" err="1"/>
              <a:t>runc</a:t>
            </a:r>
            <a:r>
              <a:rPr lang="en-US" dirty="0"/>
              <a:t> for creating and running containers.</a:t>
            </a:r>
          </a:p>
          <a:p>
            <a:r>
              <a:rPr lang="en-US" dirty="0" err="1"/>
              <a:t>runc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Acts as the runtime that interacts with the kernel to create the container environment.</a:t>
            </a:r>
          </a:p>
          <a:p>
            <a:pPr lvl="1"/>
            <a:r>
              <a:rPr lang="en-US" dirty="0"/>
              <a:t>Configures namespaces, </a:t>
            </a:r>
            <a:r>
              <a:rPr lang="en-US" dirty="0" err="1"/>
              <a:t>cgroups</a:t>
            </a:r>
            <a:r>
              <a:rPr lang="en-US" dirty="0"/>
              <a:t>, and mounts for the container.</a:t>
            </a:r>
          </a:p>
          <a:p>
            <a:pPr lvl="1"/>
            <a:r>
              <a:rPr lang="en-US" dirty="0"/>
              <a:t>Runs the container process in an isolated environment.</a:t>
            </a:r>
          </a:p>
          <a:p>
            <a:r>
              <a:rPr lang="en-US" dirty="0"/>
              <a:t>Linux Kernel:</a:t>
            </a:r>
          </a:p>
          <a:p>
            <a:pPr lvl="1"/>
            <a:r>
              <a:rPr lang="en-US" dirty="0"/>
              <a:t>Provides the underlying primitives (namespaces, </a:t>
            </a:r>
            <a:r>
              <a:rPr lang="en-US" dirty="0" err="1"/>
              <a:t>cgroups</a:t>
            </a:r>
            <a:r>
              <a:rPr lang="en-US" dirty="0"/>
              <a:t>, chroot, etc.) to implement containers.</a:t>
            </a:r>
            <a:endParaRPr lang="LID4096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8BA6743-1F92-1561-5CC7-D00EE2A3F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Konstantin Krasovitski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73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6BBB-DF50-154A-A692-A7BF1B273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err="1"/>
              <a:t>OpenFaaS</a:t>
            </a:r>
            <a:r>
              <a:rPr lang="en-US" dirty="0"/>
              <a:t> Works on Kubernetes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3E5AB-0F82-32E5-D83B-0B0F7E6EEC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Components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F81735-3C4C-0838-8F04-34D281EE0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7" y="2442702"/>
            <a:ext cx="5991003" cy="3519185"/>
          </a:xfrm>
        </p:spPr>
        <p:txBody>
          <a:bodyPr>
            <a:normAutofit/>
          </a:bodyPr>
          <a:lstStyle/>
          <a:p>
            <a:r>
              <a:rPr lang="en-US" dirty="0" err="1"/>
              <a:t>Gateway:Manages</a:t>
            </a:r>
            <a:r>
              <a:rPr lang="en-US" dirty="0"/>
              <a:t> REST API endpoints and monitors scaling requirements.</a:t>
            </a:r>
          </a:p>
          <a:p>
            <a:r>
              <a:rPr lang="en-US" dirty="0" err="1"/>
              <a:t>Functions:Packaged</a:t>
            </a:r>
            <a:r>
              <a:rPr lang="en-US" dirty="0"/>
              <a:t> as Docker containers.</a:t>
            </a:r>
          </a:p>
          <a:p>
            <a:r>
              <a:rPr lang="en-US" dirty="0"/>
              <a:t>Kubernetes </a:t>
            </a:r>
            <a:r>
              <a:rPr lang="en-US" dirty="0" err="1"/>
              <a:t>Pods:Run</a:t>
            </a:r>
            <a:r>
              <a:rPr lang="en-US" dirty="0"/>
              <a:t> function containers, scaled by the Horizontal Pod </a:t>
            </a:r>
            <a:r>
              <a:rPr lang="en-US" dirty="0" err="1"/>
              <a:t>Autoscaler</a:t>
            </a:r>
            <a:endParaRPr lang="en-US" dirty="0"/>
          </a:p>
          <a:p>
            <a:r>
              <a:rPr lang="en-US" dirty="0" err="1"/>
              <a:t>Prometheus:Monitors</a:t>
            </a:r>
            <a:r>
              <a:rPr lang="en-US" dirty="0"/>
              <a:t> function metrics like CPU usage, memory, and invocation counts.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7610D2-AF50-5A2F-751D-FC652C4455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21214" y="1756538"/>
            <a:ext cx="4572210" cy="657225"/>
          </a:xfrm>
        </p:spPr>
        <p:txBody>
          <a:bodyPr/>
          <a:lstStyle/>
          <a:p>
            <a:r>
              <a:rPr lang="en-US" dirty="0"/>
              <a:t>Benefits</a:t>
            </a:r>
            <a:endParaRPr lang="LID4096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5CFC79-2E1D-7F85-2F71-072FA03849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21214" y="2442702"/>
            <a:ext cx="4572210" cy="3519185"/>
          </a:xfrm>
        </p:spPr>
        <p:txBody>
          <a:bodyPr>
            <a:normAutofit/>
          </a:bodyPr>
          <a:lstStyle/>
          <a:p>
            <a:r>
              <a:rPr lang="en-US" dirty="0"/>
              <a:t>No vendor lock-in: Compatible with any Kubernetes environment</a:t>
            </a:r>
          </a:p>
          <a:p>
            <a:r>
              <a:rPr lang="en-US" dirty="0"/>
              <a:t>Reusability: Functions are Docker containers that can run anywhere.</a:t>
            </a:r>
            <a:endParaRPr lang="LID4096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894072A-A520-5764-D955-88A1DFDB1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Konstantin Krasovitski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37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OpenWhisk Programming Model">
            <a:extLst>
              <a:ext uri="{FF2B5EF4-FFF2-40B4-BE49-F238E27FC236}">
                <a16:creationId xmlns:a16="http://schemas.microsoft.com/office/drawing/2014/main" id="{ABB72B98-4E69-2509-FF87-EF09EFAF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28006"/>
            <a:ext cx="5916168" cy="145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0153F6-68C6-E984-1B40-8287C3019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err="1"/>
              <a:t>OpenWhisk</a:t>
            </a:r>
            <a:r>
              <a:rPr lang="en-US" sz="3400" dirty="0"/>
              <a:t> &amp; Mesos: Event-Driven Orchestration</a:t>
            </a:r>
            <a:endParaRPr lang="LID4096" sz="3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9CDFB-F240-36E8-BDF2-937A9FE0A7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Apache Mesos ?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5F458-C255-6046-3161-8742B1F22E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Cluster manager for resource sharing and isolation across distributed systems.</a:t>
            </a:r>
          </a:p>
          <a:p>
            <a:r>
              <a:rPr lang="en-US" dirty="0"/>
              <a:t>Provides the infrastructure layer for </a:t>
            </a:r>
            <a:r>
              <a:rPr lang="en-US" dirty="0" err="1"/>
              <a:t>OpenWhisk</a:t>
            </a:r>
            <a:r>
              <a:rPr lang="en-US" dirty="0"/>
              <a:t>.</a:t>
            </a:r>
            <a:endParaRPr lang="LID4096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256D07-CE87-57A0-C10A-FC31F4ED4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What is Apache </a:t>
            </a:r>
            <a:r>
              <a:rPr lang="en-US" dirty="0" err="1"/>
              <a:t>OpenWhisk</a:t>
            </a:r>
            <a:r>
              <a:rPr lang="en-US" dirty="0"/>
              <a:t> ?</a:t>
            </a:r>
            <a:endParaRPr lang="LID4096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C1DA5B-8839-397C-D13B-2E89A96880F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Serverless platform for executing functions in response to events.</a:t>
            </a:r>
          </a:p>
          <a:p>
            <a:r>
              <a:rPr lang="en-US" dirty="0"/>
              <a:t>Integrates with event sources like Kafka, HTTP, or IoT devices.</a:t>
            </a:r>
          </a:p>
          <a:p>
            <a:r>
              <a:rPr lang="en-US" dirty="0"/>
              <a:t>Focus on high throughput and real-time use cases.</a:t>
            </a:r>
            <a:endParaRPr lang="LID4096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67E5D37-250D-B7D6-9FDF-22331726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Konstantin Krasovitski</a:t>
            </a:r>
          </a:p>
        </p:txBody>
      </p:sp>
      <p:pic>
        <p:nvPicPr>
          <p:cNvPr id="5125" name="Picture 5" descr="Illustration of Apache Mesos architecture | Download Scientific Diagram">
            <a:extLst>
              <a:ext uri="{FF2B5EF4-FFF2-40B4-BE49-F238E27FC236}">
                <a16:creationId xmlns:a16="http://schemas.microsoft.com/office/drawing/2014/main" id="{3DE4D314-7682-4591-E1CB-BF0E87214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494" y="3701056"/>
            <a:ext cx="3074731" cy="228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50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1C659-1378-6EFD-F3F7-57FFFF70D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MESOS WORKS</a:t>
            </a:r>
            <a:endParaRPr lang="LID4096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B0A7CF-324C-AE1C-957B-3D3EE55B0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602657"/>
            <a:ext cx="10691265" cy="45130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Mesos:</a:t>
            </a:r>
          </a:p>
          <a:p>
            <a:pPr lvl="1"/>
            <a:r>
              <a:rPr lang="en-US" dirty="0"/>
              <a:t>Offers resource management and scheduling for containerized workloads.</a:t>
            </a:r>
          </a:p>
          <a:p>
            <a:pPr lvl="1"/>
            <a:r>
              <a:rPr lang="en-US" dirty="0"/>
              <a:t>Sends tasks to executors (e.g., Mesos </a:t>
            </a:r>
            <a:r>
              <a:rPr lang="en-US" dirty="0" err="1"/>
              <a:t>Containerizer</a:t>
            </a:r>
            <a:r>
              <a:rPr lang="en-US" dirty="0"/>
              <a:t>, Docker) to run containers.</a:t>
            </a:r>
          </a:p>
          <a:p>
            <a:r>
              <a:rPr lang="en-US" dirty="0"/>
              <a:t>Mesos </a:t>
            </a:r>
            <a:r>
              <a:rPr lang="en-US" dirty="0" err="1"/>
              <a:t>Containerizer</a:t>
            </a:r>
            <a:r>
              <a:rPr lang="en-US" dirty="0"/>
              <a:t> or Docker:</a:t>
            </a:r>
          </a:p>
          <a:p>
            <a:pPr lvl="1"/>
            <a:r>
              <a:rPr lang="en-US" dirty="0"/>
              <a:t>Handles container creation and lifecycle.</a:t>
            </a:r>
          </a:p>
          <a:p>
            <a:pPr lvl="1"/>
            <a:r>
              <a:rPr lang="en-US" dirty="0"/>
              <a:t>If using Mesos </a:t>
            </a:r>
            <a:r>
              <a:rPr lang="en-US" dirty="0" err="1"/>
              <a:t>Containerizer</a:t>
            </a:r>
            <a:r>
              <a:rPr lang="en-US" dirty="0"/>
              <a:t> with OCI, it invokes </a:t>
            </a:r>
            <a:r>
              <a:rPr lang="en-US" dirty="0" err="1"/>
              <a:t>containerd</a:t>
            </a:r>
            <a:r>
              <a:rPr lang="en-US" dirty="0"/>
              <a:t>.</a:t>
            </a:r>
          </a:p>
          <a:p>
            <a:r>
              <a:rPr lang="en-US" dirty="0" err="1"/>
              <a:t>containerd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Manages container images and invokes </a:t>
            </a:r>
            <a:r>
              <a:rPr lang="en-US" dirty="0" err="1"/>
              <a:t>runc</a:t>
            </a:r>
            <a:r>
              <a:rPr lang="en-US" dirty="0"/>
              <a:t> for low-level operations.</a:t>
            </a:r>
          </a:p>
          <a:p>
            <a:r>
              <a:rPr lang="en-US" dirty="0" err="1"/>
              <a:t>runc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Implements the container runtime, configuring isolation and running the container process.</a:t>
            </a:r>
          </a:p>
          <a:p>
            <a:r>
              <a:rPr lang="en-US" dirty="0"/>
              <a:t>Linux Kernel:</a:t>
            </a:r>
          </a:p>
          <a:p>
            <a:pPr lvl="1"/>
            <a:r>
              <a:rPr lang="en-US" dirty="0"/>
              <a:t>Provides the underlying mechanisms for namespaces, </a:t>
            </a:r>
            <a:r>
              <a:rPr lang="en-US" dirty="0" err="1"/>
              <a:t>cgroups</a:t>
            </a:r>
            <a:r>
              <a:rPr lang="en-US" dirty="0"/>
              <a:t>, and processes.</a:t>
            </a:r>
            <a:endParaRPr lang="LID4096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4F1265F-6EE1-1C93-78AE-52E536826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Konstantin Krasovitski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541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F9AB3-661D-DD65-5C60-98034ABC1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OpenWhisk</a:t>
            </a:r>
            <a:r>
              <a:rPr lang="en-US" dirty="0"/>
              <a:t> Architecture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EAE27-B785-67CB-BC1D-EEA56057FA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Components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4290A-A334-4B7C-C68D-1713D653E0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Controller: Manages triggers and routes invocation requests.</a:t>
            </a:r>
          </a:p>
          <a:p>
            <a:r>
              <a:rPr lang="en-US" dirty="0"/>
              <a:t>Invoker: Executes functions inside Docker containers.</a:t>
            </a:r>
          </a:p>
          <a:p>
            <a:r>
              <a:rPr lang="en-US" dirty="0"/>
              <a:t>Triggers and Rules: Bind event sources (e.g., Kafka topics) to functions.</a:t>
            </a:r>
          </a:p>
          <a:p>
            <a:r>
              <a:rPr lang="en-US" dirty="0" err="1"/>
              <a:t>Mesos:Ensures</a:t>
            </a:r>
            <a:r>
              <a:rPr lang="en-US" dirty="0"/>
              <a:t> efficient resource allocation for </a:t>
            </a:r>
            <a:r>
              <a:rPr lang="en-US" dirty="0" err="1"/>
              <a:t>OpenWhisk's</a:t>
            </a:r>
            <a:r>
              <a:rPr lang="en-US" dirty="0"/>
              <a:t> Docker containers.</a:t>
            </a:r>
            <a:endParaRPr lang="LID4096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2015A-3BE8-5C72-0AFB-D4AEF26EAE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43018" y="1756538"/>
            <a:ext cx="3950406" cy="657225"/>
          </a:xfrm>
        </p:spPr>
        <p:txBody>
          <a:bodyPr/>
          <a:lstStyle/>
          <a:p>
            <a:r>
              <a:rPr lang="en-US" dirty="0"/>
              <a:t>Benefits</a:t>
            </a:r>
            <a:endParaRPr lang="LID4096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E6B01F-056B-C665-8B25-2E4C16AF28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43018" y="2442702"/>
            <a:ext cx="3950405" cy="3519185"/>
          </a:xfrm>
        </p:spPr>
        <p:txBody>
          <a:bodyPr>
            <a:normAutofit/>
          </a:bodyPr>
          <a:lstStyle/>
          <a:p>
            <a:r>
              <a:rPr lang="en-US" dirty="0"/>
              <a:t>Low-latency execution.</a:t>
            </a:r>
          </a:p>
          <a:p>
            <a:r>
              <a:rPr lang="en-US" dirty="0"/>
              <a:t>Efficient for high-throughput workloads.</a:t>
            </a:r>
            <a:endParaRPr lang="LID4096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E884AC-F045-79F5-2FD2-B15BBBD54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Konstantin Krasovitski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3804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RegularSeedRightStep">
      <a:dk1>
        <a:srgbClr val="000000"/>
      </a:dk1>
      <a:lt1>
        <a:srgbClr val="FFFFFF"/>
      </a:lt1>
      <a:dk2>
        <a:srgbClr val="34381F"/>
      </a:dk2>
      <a:lt2>
        <a:srgbClr val="E2E6E8"/>
      </a:lt2>
      <a:accent1>
        <a:srgbClr val="C3724D"/>
      </a:accent1>
      <a:accent2>
        <a:srgbClr val="B1923B"/>
      </a:accent2>
      <a:accent3>
        <a:srgbClr val="9BAB43"/>
      </a:accent3>
      <a:accent4>
        <a:srgbClr val="6EB13B"/>
      </a:accent4>
      <a:accent5>
        <a:srgbClr val="4AB848"/>
      </a:accent5>
      <a:accent6>
        <a:srgbClr val="3BB16A"/>
      </a:accent6>
      <a:hlink>
        <a:srgbClr val="3A8BB0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eec4c0c-c57a-4d56-949f-15e39910ea3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8FFAC210D21148814C23AD9937B2E0" ma:contentTypeVersion="18" ma:contentTypeDescription="Create a new document." ma:contentTypeScope="" ma:versionID="9624c0bddef94f8a914809d33f6f8fed">
  <xsd:schema xmlns:xsd="http://www.w3.org/2001/XMLSchema" xmlns:xs="http://www.w3.org/2001/XMLSchema" xmlns:p="http://schemas.microsoft.com/office/2006/metadata/properties" xmlns:ns3="deec4c0c-c57a-4d56-949f-15e39910ea3f" xmlns:ns4="186df1ae-756a-4d2b-ac6c-9346bd1470cd" targetNamespace="http://schemas.microsoft.com/office/2006/metadata/properties" ma:root="true" ma:fieldsID="76144df7ed68ff300da07efbd3693557" ns3:_="" ns4:_="">
    <xsd:import namespace="deec4c0c-c57a-4d56-949f-15e39910ea3f"/>
    <xsd:import namespace="186df1ae-756a-4d2b-ac6c-9346bd1470c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c4c0c-c57a-4d56-949f-15e39910ea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6df1ae-756a-4d2b-ac6c-9346bd1470c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0CC0FD-CA8D-4D4C-A490-2481096AC862}">
  <ds:schemaRefs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186df1ae-756a-4d2b-ac6c-9346bd1470cd"/>
    <ds:schemaRef ds:uri="deec4c0c-c57a-4d56-949f-15e39910ea3f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449647B-B64B-4E42-93FC-10FF0ABA18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0AC17C-548E-44D3-9796-CCE58DB141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ec4c0c-c57a-4d56-949f-15e39910ea3f"/>
    <ds:schemaRef ds:uri="186df1ae-756a-4d2b-ac6c-9346bd1470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2809</Words>
  <Application>Microsoft Office PowerPoint</Application>
  <PresentationFormat>Widescreen</PresentationFormat>
  <Paragraphs>290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Arial</vt:lpstr>
      <vt:lpstr>Calisto MT</vt:lpstr>
      <vt:lpstr>Consolas</vt:lpstr>
      <vt:lpstr>Univers Condensed</vt:lpstr>
      <vt:lpstr>ChronicleVTI</vt:lpstr>
      <vt:lpstr>Kubernetes &amp; openfaas   apache mesos &amp; openwhisk</vt:lpstr>
      <vt:lpstr>General information</vt:lpstr>
      <vt:lpstr>Introduction to Containers and Serverless</vt:lpstr>
      <vt:lpstr>Kubernetes and OpenFaaS Overview</vt:lpstr>
      <vt:lpstr>HOW KUBERNETES WORKS</vt:lpstr>
      <vt:lpstr>How OpenFaaS Works on Kubernetes</vt:lpstr>
      <vt:lpstr>OpenWhisk &amp; Mesos: Event-Driven Orchestration</vt:lpstr>
      <vt:lpstr>HOW MESOS WORKS</vt:lpstr>
      <vt:lpstr>OpenWhisk Architecture</vt:lpstr>
      <vt:lpstr>KUBERNETES VS APACHE MESOS</vt:lpstr>
      <vt:lpstr>Comparing Kubernetes + OpenFaaS vs  Mesos + OpenWhisk</vt:lpstr>
      <vt:lpstr>Comparing Use Cases: Kubernetes vs. Mesos</vt:lpstr>
      <vt:lpstr>COMPARISON OF OPENFFAS VS MANUAL SCALING </vt:lpstr>
      <vt:lpstr>Case Study : BASH Autoscaling</vt:lpstr>
      <vt:lpstr>LETS SETUP A CLUSTER</vt:lpstr>
      <vt:lpstr>DEMO TIME ! </vt:lpstr>
      <vt:lpstr>Case Study : OpenFaas Autoscaling</vt:lpstr>
      <vt:lpstr>Case Study : OpenFaas Autoscaling</vt:lpstr>
      <vt:lpstr>THANK YOU  ANY QUESTIONS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Konstantin Krasovitskiy</dc:creator>
  <cp:lastModifiedBy>Konstantin Krasovitskiy</cp:lastModifiedBy>
  <cp:revision>5</cp:revision>
  <cp:lastPrinted>2024-11-29T12:07:21Z</cp:lastPrinted>
  <dcterms:created xsi:type="dcterms:W3CDTF">2024-11-29T08:54:57Z</dcterms:created>
  <dcterms:modified xsi:type="dcterms:W3CDTF">2024-12-04T06:31:51Z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0x010100ED8FFAC210D21148814C23AD9937B2E0</vt:lpwstr>
  </property>
</Properties>
</file>