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0" r:id="rId2"/>
    <p:sldId id="303" r:id="rId3"/>
    <p:sldId id="292" r:id="rId4"/>
    <p:sldId id="302" r:id="rId5"/>
    <p:sldId id="298" r:id="rId6"/>
    <p:sldId id="308" r:id="rId7"/>
    <p:sldId id="291" r:id="rId8"/>
    <p:sldId id="261" r:id="rId9"/>
    <p:sldId id="345" r:id="rId10"/>
    <p:sldId id="347" r:id="rId11"/>
    <p:sldId id="348" r:id="rId12"/>
    <p:sldId id="350" r:id="rId13"/>
    <p:sldId id="344" r:id="rId14"/>
    <p:sldId id="346" r:id="rId15"/>
    <p:sldId id="349" r:id="rId16"/>
    <p:sldId id="351" r:id="rId17"/>
    <p:sldId id="260" r:id="rId18"/>
    <p:sldId id="328" r:id="rId19"/>
    <p:sldId id="267" r:id="rId20"/>
    <p:sldId id="338" r:id="rId21"/>
    <p:sldId id="311" r:id="rId22"/>
    <p:sldId id="317" r:id="rId23"/>
    <p:sldId id="330" r:id="rId24"/>
    <p:sldId id="331" r:id="rId25"/>
    <p:sldId id="270" r:id="rId26"/>
    <p:sldId id="323" r:id="rId27"/>
    <p:sldId id="325" r:id="rId28"/>
    <p:sldId id="335" r:id="rId29"/>
    <p:sldId id="307" r:id="rId30"/>
    <p:sldId id="275" r:id="rId31"/>
    <p:sldId id="327" r:id="rId32"/>
    <p:sldId id="336" r:id="rId33"/>
    <p:sldId id="277" r:id="rId3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E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67657" autoAdjust="0"/>
  </p:normalViewPr>
  <p:slideViewPr>
    <p:cSldViewPr>
      <p:cViewPr>
        <p:scale>
          <a:sx n="125" d="100"/>
          <a:sy n="125" d="100"/>
        </p:scale>
        <p:origin x="-1212" y="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BA69D-5289-45FA-9A1F-04033F3DE53B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DD583-5FF4-4044-80B4-6773B77E8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81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8271C-B214-4753-BB10-2D08D73B5428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53C1-DA55-42C0-B401-AEC9DCBEE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Panagiota Nikolaou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49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9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5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5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5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5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40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21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4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6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5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8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6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01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35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31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8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93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3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16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71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5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3C1-DA55-42C0-B401-AEC9DCBEE7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683A5-082B-4792-81DE-5498E75F1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mailto:panagiota.nikolaou@cs.ucy.ac.cy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5051224"/>
            <a:ext cx="9144000" cy="857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166887"/>
            <a:ext cx="777240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Implicit-Storing and Redundant-Encoding-of-Attribute Information in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Error-Correction-Codes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8786842" cy="857256"/>
          </a:xfrm>
        </p:spPr>
        <p:txBody>
          <a:bodyPr>
            <a:normAutofit fontScale="85000" lnSpcReduction="20000"/>
          </a:bodyPr>
          <a:lstStyle/>
          <a:p>
            <a:r>
              <a:rPr lang="de-DE" sz="1900" dirty="0" smtClean="0">
                <a:solidFill>
                  <a:schemeClr val="tx1"/>
                </a:solidFill>
              </a:rPr>
              <a:t> </a:t>
            </a:r>
            <a:r>
              <a:rPr lang="de-DE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Yiannakis</a:t>
            </a:r>
            <a:r>
              <a:rPr lang="de-DE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Sazeides</a:t>
            </a:r>
            <a:r>
              <a:rPr lang="de-DE" sz="2200" baseline="3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Emre Ozer</a:t>
            </a:r>
            <a:r>
              <a:rPr lang="de-DE" sz="2200" baseline="3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Danny Kershaw</a:t>
            </a:r>
            <a:r>
              <a:rPr lang="de-DE" sz="2200" baseline="3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Panagiota Nikolaou</a:t>
            </a:r>
            <a:r>
              <a:rPr lang="de-DE" sz="2200" b="1" baseline="3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de-DE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Marios Kleanthous</a:t>
            </a:r>
            <a:r>
              <a:rPr lang="de-DE" sz="2200" baseline="3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Jaume</a:t>
            </a:r>
            <a:r>
              <a:rPr lang="de-DE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Abella</a:t>
            </a:r>
            <a:r>
              <a:rPr lang="de-DE" sz="2200" baseline="3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de-DE" sz="1900" baseline="38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1900" b="1" baseline="3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1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de-DE" sz="19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9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Cyprus</a:t>
            </a:r>
            <a:r>
              <a:rPr lang="de-DE" sz="1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de-DE" sz="1900" b="1" baseline="3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1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ARM,  </a:t>
            </a:r>
            <a:r>
              <a:rPr lang="de-DE" sz="1900" b="1" baseline="3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1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NXP,  </a:t>
            </a:r>
            <a:r>
              <a:rPr lang="de-DE" sz="1900" b="1" baseline="38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1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Barcelona </a:t>
            </a:r>
            <a:r>
              <a:rPr lang="de-DE" sz="19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Supercomputing</a:t>
            </a:r>
            <a:r>
              <a:rPr lang="de-DE" sz="1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Center </a:t>
            </a:r>
          </a:p>
          <a:p>
            <a:endParaRPr lang="de-DE" sz="2000" dirty="0" smtClean="0"/>
          </a:p>
          <a:p>
            <a:endParaRPr lang="de-DE" sz="2000" baseline="38000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" name="Picture 35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11560" y="5123590"/>
            <a:ext cx="684000" cy="58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592740" y="5173257"/>
            <a:ext cx="792000" cy="485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835696" y="5255578"/>
            <a:ext cx="936000" cy="369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nxp21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419872" y="5173256"/>
            <a:ext cx="720000" cy="5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images.jpe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37570" y="5173256"/>
            <a:ext cx="648000" cy="519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ctangle 18"/>
          <p:cNvSpPr/>
          <p:nvPr/>
        </p:nvSpPr>
        <p:spPr>
          <a:xfrm>
            <a:off x="6313302" y="5169867"/>
            <a:ext cx="16430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HARPA</a:t>
            </a:r>
            <a:endParaRPr lang="en-US" sz="4000" b="1" cap="all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00298" y="5951602"/>
            <a:ext cx="4929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 46,  Davis, California, December 9th 2013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679" descr="hipea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184249"/>
            <a:ext cx="928477" cy="55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30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Protecting </a:t>
            </a:r>
            <a:r>
              <a:rPr lang="en-US" sz="3200" b="1" dirty="0" smtClean="0">
                <a:latin typeface="+mn-lt"/>
              </a:rPr>
              <a:t>data from </a:t>
            </a:r>
            <a:r>
              <a:rPr lang="en-US" sz="3200" b="1" dirty="0">
                <a:latin typeface="+mn-lt"/>
              </a:rPr>
              <a:t>errors</a:t>
            </a:r>
            <a:endParaRPr lang="en-US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21650"/>
              </p:ext>
            </p:extLst>
          </p:nvPr>
        </p:nvGraphicFramePr>
        <p:xfrm>
          <a:off x="4153600" y="4398992"/>
          <a:ext cx="210574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192"/>
                <a:gridCol w="647550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67880" y="2805446"/>
            <a:ext cx="1571625" cy="214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1"/>
                </a:solidFill>
              </a:rPr>
              <a:t>m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10880" y="3376946"/>
            <a:ext cx="1500174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generate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665831" y="3945561"/>
            <a:ext cx="548640" cy="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4367928" y="3376946"/>
            <a:ext cx="37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alibri" pitchFamily="34" charset="0"/>
              </a:rPr>
              <a:t>m</a:t>
            </a:r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5651290" y="3613168"/>
            <a:ext cx="295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k</a:t>
            </a:r>
            <a:endParaRPr lang="en-GB" b="1" dirty="0">
              <a:latin typeface="Calibri" pitchFamily="34" charset="0"/>
            </a:endParaRPr>
          </a:p>
        </p:txBody>
      </p:sp>
      <p:cxnSp>
        <p:nvCxnSpPr>
          <p:cNvPr id="14" name="Straight Arrow Connector 13"/>
          <p:cNvCxnSpPr>
            <a:stCxn id="9" idx="2"/>
          </p:cNvCxnSpPr>
          <p:nvPr/>
        </p:nvCxnSpPr>
        <p:spPr>
          <a:xfrm rot="5400000">
            <a:off x="4058539" y="3614912"/>
            <a:ext cx="118872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10" idx="0"/>
          </p:cNvCxnSpPr>
          <p:nvPr/>
        </p:nvCxnSpPr>
        <p:spPr>
          <a:xfrm rot="16200000" flipH="1">
            <a:off x="5028737" y="2644715"/>
            <a:ext cx="357187" cy="1107274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0"/>
          <p:cNvSpPr txBox="1">
            <a:spLocks noChangeArrowheads="1"/>
          </p:cNvSpPr>
          <p:nvPr/>
        </p:nvSpPr>
        <p:spPr bwMode="auto">
          <a:xfrm>
            <a:off x="4928322" y="2901440"/>
            <a:ext cx="37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alibri" pitchFamily="34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9384" y="409132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53830" y="410346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ECC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843808" y="2564904"/>
            <a:ext cx="3960440" cy="3672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85470" y="258690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</a:t>
            </a:r>
            <a:r>
              <a:rPr lang="en-US" sz="2000" b="1" dirty="0" smtClean="0"/>
              <a:t>rite</a:t>
            </a:r>
            <a:endParaRPr lang="en-US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0" y="0"/>
            <a:ext cx="9144000" cy="500042"/>
            <a:chOff x="0" y="0"/>
            <a:chExt cx="9144000" cy="500042"/>
          </a:xfrm>
        </p:grpSpPr>
        <p:sp>
          <p:nvSpPr>
            <p:cNvPr id="58" name="Rectangle 57"/>
            <p:cNvSpPr/>
            <p:nvPr/>
          </p:nvSpPr>
          <p:spPr>
            <a:xfrm>
              <a:off x="0" y="0"/>
              <a:ext cx="9144000" cy="5000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3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40000" cy="500042"/>
            </a:xfrm>
            <a:prstGeom prst="rect">
              <a:avLst/>
            </a:prstGeom>
            <a:noFill/>
          </p:spPr>
        </p:pic>
        <p:pic>
          <p:nvPicPr>
            <p:cNvPr id="60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000" y="0"/>
              <a:ext cx="540000" cy="48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TextBox 60"/>
          <p:cNvSpPr txBox="1"/>
          <p:nvPr/>
        </p:nvSpPr>
        <p:spPr>
          <a:xfrm>
            <a:off x="755575" y="1052736"/>
            <a:ext cx="677478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cs typeface="Times New Roman" pitchFamily="18" charset="0"/>
              </a:rPr>
              <a:t>How it works:</a:t>
            </a:r>
          </a:p>
          <a:p>
            <a:pPr lvl="1">
              <a:buNone/>
            </a:pPr>
            <a:r>
              <a:rPr lang="en-GB" sz="2400" dirty="0">
                <a:solidFill>
                  <a:srgbClr val="FF0000"/>
                </a:solidFill>
                <a:cs typeface="Times New Roman" pitchFamily="18" charset="0"/>
              </a:rPr>
              <a:t>Write: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Times New Roman" pitchFamily="18" charset="0"/>
              </a:rPr>
              <a:t>Generate ECC bits(k) from data bits (m)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Times New Roman" pitchFamily="18" charset="0"/>
              </a:rPr>
              <a:t>Store data and ECC bits in the array</a:t>
            </a:r>
            <a:endParaRPr lang="en-GB" sz="20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64955E-6 L 0.07882 0.031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57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771E-6 L 0 0.250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17442E-7 L -0.00017 0.212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2" grpId="1"/>
      <p:bldP spid="13" grpId="0"/>
      <p:bldP spid="13" grpId="1"/>
      <p:bldP spid="16" grpId="0"/>
      <p:bldP spid="16" grpId="1"/>
      <p:bldP spid="16" grpId="2"/>
      <p:bldP spid="17" grpId="0"/>
      <p:bldP spid="18" grpId="0"/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23528" y="1246688"/>
            <a:ext cx="77048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cs typeface="Times New Roman" pitchFamily="18" charset="0"/>
              </a:rPr>
              <a:t>How it works:</a:t>
            </a:r>
          </a:p>
          <a:p>
            <a:pPr lvl="1">
              <a:buNone/>
            </a:pPr>
            <a:r>
              <a:rPr lang="en-GB" sz="2400" dirty="0" smtClean="0">
                <a:solidFill>
                  <a:srgbClr val="FF0000"/>
                </a:solidFill>
                <a:cs typeface="Times New Roman" pitchFamily="18" charset="0"/>
              </a:rPr>
              <a:t>Read:</a:t>
            </a:r>
            <a:endParaRPr lang="en-GB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Times New Roman" pitchFamily="18" charset="0"/>
              </a:rPr>
              <a:t>Read data bits (m) and ECC bits (k) from the array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Times New Roman" pitchFamily="18" charset="0"/>
              </a:rPr>
              <a:t>Perform error checking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Times New Roman" pitchFamily="18" charset="0"/>
              </a:rPr>
              <a:t>The decoder produce a </a:t>
            </a:r>
          </a:p>
          <a:p>
            <a:pPr lvl="1"/>
            <a:r>
              <a:rPr lang="en-GB" sz="2400" dirty="0" smtClean="0">
                <a:cs typeface="Times New Roman" pitchFamily="18" charset="0"/>
              </a:rPr>
              <a:t>     syndrome that indicates: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Times New Roman" pitchFamily="18" charset="0"/>
              </a:rPr>
              <a:t>No error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Times New Roman" pitchFamily="18" charset="0"/>
              </a:rPr>
              <a:t>Error: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Times New Roman" pitchFamily="18" charset="0"/>
              </a:rPr>
              <a:t>Correctable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cs typeface="Times New Roman" pitchFamily="18" charset="0"/>
              </a:rPr>
              <a:t>Uncorrectable</a:t>
            </a:r>
            <a:endParaRPr lang="en-GB" sz="2400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49764" y="4494402"/>
            <a:ext cx="1357312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ECC(m)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17027"/>
              </p:ext>
            </p:extLst>
          </p:nvPr>
        </p:nvGraphicFramePr>
        <p:xfrm>
          <a:off x="5690140" y="2798855"/>
          <a:ext cx="210574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192"/>
                <a:gridCol w="647550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k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6804248" y="4291223"/>
            <a:ext cx="0" cy="24490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6241004" y="3550063"/>
            <a:ext cx="37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b="1" dirty="0">
                <a:latin typeface="Calibri" pitchFamily="34" charset="0"/>
              </a:rPr>
              <a:t>m</a:t>
            </a:r>
          </a:p>
        </p:txBody>
      </p: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7327808" y="3543738"/>
            <a:ext cx="295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itchFamily="34" charset="0"/>
              </a:rPr>
              <a:t>k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5924" y="249289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90370" y="25050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ECC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716016" y="2420888"/>
            <a:ext cx="3888432" cy="4032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57678" y="244288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Read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6348874" y="5013176"/>
            <a:ext cx="1357312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decoder</a:t>
            </a:r>
            <a:endParaRPr lang="en-GB" dirty="0"/>
          </a:p>
        </p:txBody>
      </p:sp>
      <p:sp>
        <p:nvSpPr>
          <p:cNvPr id="26" name="TextBox 129"/>
          <p:cNvSpPr txBox="1">
            <a:spLocks noChangeArrowheads="1"/>
          </p:cNvSpPr>
          <p:nvPr/>
        </p:nvSpPr>
        <p:spPr bwMode="auto">
          <a:xfrm>
            <a:off x="7070685" y="5535862"/>
            <a:ext cx="478015" cy="26161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100" b="1" dirty="0" smtClean="0">
                <a:latin typeface="Calibri" pitchFamily="34" charset="0"/>
              </a:rPr>
              <a:t>Error</a:t>
            </a:r>
          </a:p>
        </p:txBody>
      </p:sp>
      <p:sp>
        <p:nvSpPr>
          <p:cNvPr id="28" name="TextBox 141"/>
          <p:cNvSpPr txBox="1">
            <a:spLocks noChangeArrowheads="1"/>
          </p:cNvSpPr>
          <p:nvPr/>
        </p:nvSpPr>
        <p:spPr bwMode="auto">
          <a:xfrm>
            <a:off x="6161577" y="5517232"/>
            <a:ext cx="679994" cy="2616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100" b="1" dirty="0" smtClean="0">
                <a:latin typeface="Calibri" pitchFamily="34" charset="0"/>
              </a:rPr>
              <a:t>No error</a:t>
            </a:r>
            <a:endParaRPr lang="en-GB" sz="1100" b="1" dirty="0">
              <a:latin typeface="Calibri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497424" y="4282351"/>
            <a:ext cx="0" cy="82296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804248" y="4797152"/>
            <a:ext cx="0" cy="24490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40588" y="5275570"/>
            <a:ext cx="0" cy="24490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260668" y="5301208"/>
            <a:ext cx="0" cy="24490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180114" y="5784929"/>
            <a:ext cx="0" cy="24490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9"/>
          <p:cNvSpPr txBox="1">
            <a:spLocks noChangeArrowheads="1"/>
          </p:cNvSpPr>
          <p:nvPr/>
        </p:nvSpPr>
        <p:spPr bwMode="auto">
          <a:xfrm>
            <a:off x="7344548" y="6043558"/>
            <a:ext cx="1043876" cy="26161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100" b="1" dirty="0" smtClean="0">
                <a:latin typeface="Calibri" pitchFamily="34" charset="0"/>
              </a:rPr>
              <a:t>Unrecoverable</a:t>
            </a:r>
            <a:endParaRPr lang="en-GB" sz="1100" b="1" dirty="0">
              <a:latin typeface="Calibri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476692" y="5805264"/>
            <a:ext cx="0" cy="24490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29"/>
          <p:cNvSpPr txBox="1">
            <a:spLocks noChangeArrowheads="1"/>
          </p:cNvSpPr>
          <p:nvPr/>
        </p:nvSpPr>
        <p:spPr bwMode="auto">
          <a:xfrm>
            <a:off x="6685915" y="6042130"/>
            <a:ext cx="614271" cy="2616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100" b="1" dirty="0" smtClean="0">
                <a:latin typeface="Calibri" pitchFamily="34" charset="0"/>
              </a:rPr>
              <a:t>Correct</a:t>
            </a:r>
            <a:endParaRPr lang="en-GB" sz="1100" b="1" dirty="0">
              <a:latin typeface="Calibri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0"/>
            <a:ext cx="9144000" cy="500042"/>
            <a:chOff x="0" y="0"/>
            <a:chExt cx="9144000" cy="500042"/>
          </a:xfrm>
        </p:grpSpPr>
        <p:sp>
          <p:nvSpPr>
            <p:cNvPr id="46" name="Rectangle 45"/>
            <p:cNvSpPr/>
            <p:nvPr/>
          </p:nvSpPr>
          <p:spPr>
            <a:xfrm>
              <a:off x="0" y="0"/>
              <a:ext cx="9144000" cy="5000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3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40000" cy="500042"/>
            </a:xfrm>
            <a:prstGeom prst="rect">
              <a:avLst/>
            </a:prstGeom>
            <a:noFill/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000" y="0"/>
              <a:ext cx="540000" cy="48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13430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Protecting </a:t>
            </a:r>
            <a:r>
              <a:rPr lang="en-US" sz="3200" b="1" dirty="0" smtClean="0">
                <a:latin typeface="+mn-lt"/>
              </a:rPr>
              <a:t>data from </a:t>
            </a:r>
            <a:r>
              <a:rPr lang="en-US" sz="3200" b="1" dirty="0">
                <a:latin typeface="+mn-lt"/>
              </a:rPr>
              <a:t>errors</a:t>
            </a:r>
            <a:endParaRPr lang="en-US" sz="32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2972" y="4993431"/>
            <a:ext cx="103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Compare</a:t>
            </a:r>
            <a:endParaRPr lang="en-US" sz="1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25872" y="5156051"/>
            <a:ext cx="274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7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796E-6 L 0.04132 0.12352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617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33703E-6 L -0.0026 0.19778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987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1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/>
      <p:bldP spid="11" grpId="1"/>
      <p:bldP spid="11" grpId="2"/>
      <p:bldP spid="12" grpId="0"/>
      <p:bldP spid="12" grpId="1"/>
      <p:bldP spid="12" grpId="2"/>
      <p:bldP spid="16" grpId="0"/>
      <p:bldP spid="17" grpId="0"/>
      <p:bldP spid="18" grpId="0" animBg="1"/>
      <p:bldP spid="19" grpId="0"/>
      <p:bldP spid="23" grpId="0" animBg="1"/>
      <p:bldP spid="26" grpId="0" animBg="1"/>
      <p:bldP spid="28" grpId="0" animBg="1"/>
      <p:bldP spid="42" grpId="0" animBg="1"/>
      <p:bldP spid="4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Error </a:t>
            </a:r>
            <a:r>
              <a:rPr lang="en-US" sz="3200" b="1" dirty="0" smtClean="0">
                <a:latin typeface="+mn-lt"/>
              </a:rPr>
              <a:t>detection codes</a:t>
            </a:r>
            <a:endParaRPr lang="en-GB" sz="32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2895600" cy="365125"/>
          </a:xfrm>
        </p:spPr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512" y="980728"/>
            <a:ext cx="86051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Parity bit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Includes d-data bits and 1-extra bit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Even/odd </a:t>
            </a:r>
            <a:r>
              <a:rPr lang="en-US" dirty="0"/>
              <a:t>parity code - the extra bit </a:t>
            </a:r>
            <a:r>
              <a:rPr lang="en-US" dirty="0" smtClean="0"/>
              <a:t>is set </a:t>
            </a:r>
            <a:r>
              <a:rPr lang="en-US" dirty="0"/>
              <a:t>so that the total number of 1's in </a:t>
            </a:r>
            <a:r>
              <a:rPr lang="en-US" dirty="0" smtClean="0"/>
              <a:t>the (d+1</a:t>
            </a:r>
            <a:r>
              <a:rPr lang="en-US" dirty="0"/>
              <a:t>)-bit word (including the parity bit) </a:t>
            </a:r>
            <a:r>
              <a:rPr lang="en-US" dirty="0" smtClean="0"/>
              <a:t>is even/odd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lvl="1"/>
            <a:endParaRPr lang="en-US" sz="1400" b="1" dirty="0"/>
          </a:p>
          <a:p>
            <a:pPr lvl="1"/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P4=1 </a:t>
            </a:r>
            <a:r>
              <a:rPr lang="en-US" b="1" dirty="0"/>
              <a:t>^ 2 ^ </a:t>
            </a:r>
            <a:r>
              <a:rPr lang="en-US" b="1" dirty="0" smtClean="0"/>
              <a:t>3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78297"/>
              </p:ext>
            </p:extLst>
          </p:nvPr>
        </p:nvGraphicFramePr>
        <p:xfrm>
          <a:off x="3208682" y="2871088"/>
          <a:ext cx="83323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627784" y="2564904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52" name="TextBox 51"/>
          <p:cNvSpPr txBox="1"/>
          <p:nvPr/>
        </p:nvSpPr>
        <p:spPr>
          <a:xfrm>
            <a:off x="3907566" y="25649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Parity</a:t>
            </a:r>
            <a:endParaRPr lang="el-GR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64935"/>
              </p:ext>
            </p:extLst>
          </p:nvPr>
        </p:nvGraphicFramePr>
        <p:xfrm>
          <a:off x="4041917" y="2871088"/>
          <a:ext cx="27774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4" name="Right Brace 53"/>
          <p:cNvSpPr/>
          <p:nvPr/>
        </p:nvSpPr>
        <p:spPr>
          <a:xfrm rot="5400000">
            <a:off x="3449190" y="3230733"/>
            <a:ext cx="327829" cy="857621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461175" y="3814166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87248"/>
              </p:ext>
            </p:extLst>
          </p:nvPr>
        </p:nvGraphicFramePr>
        <p:xfrm>
          <a:off x="3341940" y="4708878"/>
          <a:ext cx="83323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2761042" y="4402694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60" name="TextBox 59"/>
          <p:cNvSpPr txBox="1"/>
          <p:nvPr/>
        </p:nvSpPr>
        <p:spPr>
          <a:xfrm>
            <a:off x="4040824" y="440269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Parity</a:t>
            </a:r>
            <a:endParaRPr lang="el-GR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212886"/>
              </p:ext>
            </p:extLst>
          </p:nvPr>
        </p:nvGraphicFramePr>
        <p:xfrm>
          <a:off x="4175175" y="4708878"/>
          <a:ext cx="27774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93449"/>
              </p:ext>
            </p:extLst>
          </p:nvPr>
        </p:nvGraphicFramePr>
        <p:xfrm>
          <a:off x="3343728" y="4714386"/>
          <a:ext cx="83323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72692"/>
              </p:ext>
            </p:extLst>
          </p:nvPr>
        </p:nvGraphicFramePr>
        <p:xfrm>
          <a:off x="4176963" y="4714386"/>
          <a:ext cx="27774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4607915" y="4415596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76" name="TextBox 75"/>
          <p:cNvSpPr txBox="1"/>
          <p:nvPr/>
        </p:nvSpPr>
        <p:spPr>
          <a:xfrm>
            <a:off x="5887697" y="441559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Parity’</a:t>
            </a:r>
            <a:endParaRPr lang="el-GR" dirty="0"/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30840"/>
              </p:ext>
            </p:extLst>
          </p:nvPr>
        </p:nvGraphicFramePr>
        <p:xfrm>
          <a:off x="5192389" y="4714386"/>
          <a:ext cx="83323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22223"/>
              </p:ext>
            </p:extLst>
          </p:nvPr>
        </p:nvGraphicFramePr>
        <p:xfrm>
          <a:off x="6025624" y="4714386"/>
          <a:ext cx="27774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326737" y="5373216"/>
            <a:ext cx="31692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5787605" y="5373216"/>
            <a:ext cx="307514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4607915" y="5531586"/>
            <a:ext cx="117969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Compare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5197760" y="5891626"/>
            <a:ext cx="0" cy="273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607915" y="6028465"/>
            <a:ext cx="226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Syndrome:1^1=0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07" y="2894664"/>
            <a:ext cx="2079831" cy="261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7447" y="4144282"/>
            <a:ext cx="9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01663" y="4112016"/>
            <a:ext cx="9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48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 animBg="1"/>
      <p:bldP spid="56" grpId="0"/>
      <p:bldP spid="59" grpId="0"/>
      <p:bldP spid="60" grpId="0"/>
      <p:bldP spid="75" grpId="0"/>
      <p:bldP spid="76" grpId="0"/>
      <p:bldP spid="88" grpId="0" animBg="1"/>
      <p:bldP spid="98" grpId="0"/>
      <p:bldP spid="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Parity bit </a:t>
            </a:r>
            <a:r>
              <a:rPr lang="en-US" sz="3200" b="1" dirty="0">
                <a:latin typeface="+mn-lt"/>
              </a:rPr>
              <a:t>in the presence of data error</a:t>
            </a:r>
            <a:endParaRPr lang="en-GB" sz="32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2895600" cy="365125"/>
          </a:xfrm>
        </p:spPr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512" y="980728"/>
            <a:ext cx="8605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P4=1 </a:t>
            </a:r>
            <a:r>
              <a:rPr lang="en-US" b="1" dirty="0"/>
              <a:t>^ 2 ^ </a:t>
            </a:r>
            <a:r>
              <a:rPr lang="en-US" b="1" dirty="0" smtClean="0"/>
              <a:t>3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21475"/>
              </p:ext>
            </p:extLst>
          </p:nvPr>
        </p:nvGraphicFramePr>
        <p:xfrm>
          <a:off x="2920650" y="3036225"/>
          <a:ext cx="83323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2339752" y="2730041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60" name="TextBox 59"/>
          <p:cNvSpPr txBox="1"/>
          <p:nvPr/>
        </p:nvSpPr>
        <p:spPr>
          <a:xfrm>
            <a:off x="3619534" y="273004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Parity</a:t>
            </a:r>
            <a:endParaRPr lang="el-GR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10956"/>
              </p:ext>
            </p:extLst>
          </p:nvPr>
        </p:nvGraphicFramePr>
        <p:xfrm>
          <a:off x="3753885" y="3036225"/>
          <a:ext cx="27774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85941"/>
              </p:ext>
            </p:extLst>
          </p:nvPr>
        </p:nvGraphicFramePr>
        <p:xfrm>
          <a:off x="2922438" y="3041733"/>
          <a:ext cx="83323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66091"/>
              </p:ext>
            </p:extLst>
          </p:nvPr>
        </p:nvGraphicFramePr>
        <p:xfrm>
          <a:off x="3755673" y="3041733"/>
          <a:ext cx="27774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30201"/>
              </p:ext>
            </p:extLst>
          </p:nvPr>
        </p:nvGraphicFramePr>
        <p:xfrm>
          <a:off x="2924226" y="3041667"/>
          <a:ext cx="83323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37934"/>
              </p:ext>
            </p:extLst>
          </p:nvPr>
        </p:nvGraphicFramePr>
        <p:xfrm>
          <a:off x="3757461" y="3041667"/>
          <a:ext cx="27774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3" name="Lightning Bolt 22"/>
          <p:cNvSpPr/>
          <p:nvPr/>
        </p:nvSpPr>
        <p:spPr>
          <a:xfrm>
            <a:off x="2719578" y="3092706"/>
            <a:ext cx="350800" cy="497824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1" y="3786191"/>
            <a:ext cx="2767590" cy="221407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186625" y="2742943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76" name="TextBox 75"/>
          <p:cNvSpPr txBox="1"/>
          <p:nvPr/>
        </p:nvSpPr>
        <p:spPr>
          <a:xfrm>
            <a:off x="5466407" y="274294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Parity’</a:t>
            </a:r>
            <a:endParaRPr lang="el-GR" dirty="0"/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35506"/>
              </p:ext>
            </p:extLst>
          </p:nvPr>
        </p:nvGraphicFramePr>
        <p:xfrm>
          <a:off x="4771099" y="3041733"/>
          <a:ext cx="83323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84823"/>
              </p:ext>
            </p:extLst>
          </p:nvPr>
        </p:nvGraphicFramePr>
        <p:xfrm>
          <a:off x="5604334" y="3041733"/>
          <a:ext cx="27774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3905447" y="3700563"/>
            <a:ext cx="31692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5366315" y="3700563"/>
            <a:ext cx="307514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4186625" y="3858933"/>
            <a:ext cx="117969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Compare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4776470" y="4218973"/>
            <a:ext cx="0" cy="273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186625" y="4355812"/>
            <a:ext cx="226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Syndrome:1^0=1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59832" y="2453154"/>
            <a:ext cx="9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04048" y="2420888"/>
            <a:ext cx="9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30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23" grpId="0" animBg="1"/>
      <p:bldP spid="75" grpId="0"/>
      <p:bldP spid="76" grpId="0"/>
      <p:bldP spid="88" grpId="0" animBg="1"/>
      <p:bldP spid="9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Error correction codes</a:t>
            </a:r>
            <a:endParaRPr lang="en-GB" sz="32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2895600" cy="365125"/>
          </a:xfrm>
        </p:spPr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512" y="991486"/>
            <a:ext cx="860515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ECC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Detection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Correction </a:t>
            </a:r>
            <a:r>
              <a:rPr lang="en-US" dirty="0" smtClean="0">
                <a:solidFill>
                  <a:srgbClr val="FF0000"/>
                </a:solidFill>
              </a:rPr>
              <a:t>capability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Single Error Correction Double Error Detection (SECDED)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data word with d bits is encoded into </a:t>
            </a:r>
            <a:r>
              <a:rPr lang="en-US" dirty="0" smtClean="0"/>
              <a:t>an ECC code with </a:t>
            </a:r>
            <a:r>
              <a:rPr lang="en-US" dirty="0"/>
              <a:t>k</a:t>
            </a:r>
            <a:r>
              <a:rPr lang="en-US" dirty="0" smtClean="0"/>
              <a:t> bits </a:t>
            </a:r>
            <a:r>
              <a:rPr lang="en-US" b="1" dirty="0" smtClean="0"/>
              <a:t>d</a:t>
            </a:r>
            <a:r>
              <a:rPr lang="en-US" dirty="0"/>
              <a:t> </a:t>
            </a:r>
            <a:r>
              <a:rPr lang="en-US" u="sng" dirty="0"/>
              <a:t>&lt;</a:t>
            </a:r>
            <a:r>
              <a:rPr lang="en-US" dirty="0"/>
              <a:t> </a:t>
            </a:r>
            <a:r>
              <a:rPr lang="en-US" b="1" dirty="0" smtClean="0"/>
              <a:t>2</a:t>
            </a:r>
            <a:r>
              <a:rPr lang="en-US" b="1" baseline="30000" dirty="0" smtClean="0"/>
              <a:t>k-1</a:t>
            </a:r>
            <a:r>
              <a:rPr lang="en-US" b="1" dirty="0" smtClean="0"/>
              <a:t> </a:t>
            </a:r>
            <a:r>
              <a:rPr lang="en-US" b="1" dirty="0"/>
              <a:t>– k</a:t>
            </a:r>
          </a:p>
          <a:p>
            <a:pPr lvl="1"/>
            <a:r>
              <a:rPr lang="en-US" dirty="0" smtClean="0"/>
              <a:t>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lvl="2"/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Parity matrix that produce the ECC check bits [Hsiao 1970]: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P4=1 ^ 2 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P5=1 ^ 3 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P6= 2 ^ 3 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P7=1 ^ 2 ^3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778917"/>
              </p:ext>
            </p:extLst>
          </p:nvPr>
        </p:nvGraphicFramePr>
        <p:xfrm>
          <a:off x="3864732" y="2692654"/>
          <a:ext cx="83323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83834" y="2386470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784032" y="23864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74460"/>
              </p:ext>
            </p:extLst>
          </p:nvPr>
        </p:nvGraphicFramePr>
        <p:xfrm>
          <a:off x="6201650" y="4824274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868144" y="4518090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7368342" y="45180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73592"/>
              </p:ext>
            </p:extLst>
          </p:nvPr>
        </p:nvGraphicFramePr>
        <p:xfrm>
          <a:off x="6201650" y="4806122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8141"/>
              </p:ext>
            </p:extLst>
          </p:nvPr>
        </p:nvGraphicFramePr>
        <p:xfrm>
          <a:off x="6189123" y="4817744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750262"/>
              </p:ext>
            </p:extLst>
          </p:nvPr>
        </p:nvGraphicFramePr>
        <p:xfrm>
          <a:off x="6210639" y="4816880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685845"/>
              </p:ext>
            </p:extLst>
          </p:nvPr>
        </p:nvGraphicFramePr>
        <p:xfrm>
          <a:off x="6201650" y="4816880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36442"/>
              </p:ext>
            </p:extLst>
          </p:nvPr>
        </p:nvGraphicFramePr>
        <p:xfrm>
          <a:off x="4697967" y="2692654"/>
          <a:ext cx="1106147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2912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00651"/>
              </p:ext>
            </p:extLst>
          </p:nvPr>
        </p:nvGraphicFramePr>
        <p:xfrm>
          <a:off x="539552" y="4518090"/>
          <a:ext cx="1340188" cy="107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47"/>
                <a:gridCol w="335047"/>
                <a:gridCol w="335047"/>
                <a:gridCol w="335047"/>
              </a:tblGrid>
              <a:tr h="140082"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2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3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4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5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6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7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4105240" y="3119380"/>
            <a:ext cx="327829" cy="857621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5400000">
            <a:off x="5068349" y="2984318"/>
            <a:ext cx="363260" cy="1092312"/>
          </a:xfrm>
          <a:prstGeom prst="rightBrace">
            <a:avLst>
              <a:gd name="adj1" fmla="val 25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7225" y="363573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112568" y="3623540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828571" y="4727712"/>
            <a:ext cx="288032" cy="22067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84486" y="4721716"/>
            <a:ext cx="288032" cy="2194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35859" y="4946220"/>
            <a:ext cx="288032" cy="21859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522321" y="4948382"/>
            <a:ext cx="288032" cy="2194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84486" y="5152196"/>
            <a:ext cx="288032" cy="21602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522321" y="5152196"/>
            <a:ext cx="288032" cy="2194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1788" y="5368220"/>
            <a:ext cx="288032" cy="2194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75480" y="5368220"/>
            <a:ext cx="288032" cy="2194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35204" y="5373868"/>
            <a:ext cx="288032" cy="21602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8" grpId="0" animBg="1"/>
      <p:bldP spid="34" grpId="0" animBg="1"/>
      <p:bldP spid="9" grpId="0"/>
      <p:bldP spid="38" grpId="0"/>
      <p:bldP spid="22" grpId="0" animBg="1"/>
      <p:bldP spid="22" grpId="1" animBg="1"/>
      <p:bldP spid="42" grpId="0" animBg="1"/>
      <p:bldP spid="42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5" grpId="0" animBg="1"/>
      <p:bldP spid="47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+mn-lt"/>
              </a:rPr>
              <a:t>ECC </a:t>
            </a:r>
            <a:r>
              <a:rPr lang="en-US" sz="3200" b="1" dirty="0" smtClean="0">
                <a:latin typeface="+mn-lt"/>
              </a:rPr>
              <a:t>codes in </a:t>
            </a:r>
            <a:r>
              <a:rPr lang="en-US" sz="3200" b="1" dirty="0">
                <a:latin typeface="+mn-lt"/>
              </a:rPr>
              <a:t>the presence of data error</a:t>
            </a:r>
            <a:endParaRPr lang="en-GB" sz="32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2895600" cy="365125"/>
          </a:xfrm>
        </p:spPr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3311" y="332656"/>
            <a:ext cx="86051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lvl="2"/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Parity matrix that produce the ECC check bits [Hsiao 1970]: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P4=1 ^ 2 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P5=1 ^ 3 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P6= 2 ^ 3 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P7=1 ^ 2 ^3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3212976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2039750" y="32129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95411"/>
              </p:ext>
            </p:extLst>
          </p:nvPr>
        </p:nvGraphicFramePr>
        <p:xfrm>
          <a:off x="971600" y="3586738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71440"/>
              </p:ext>
            </p:extLst>
          </p:nvPr>
        </p:nvGraphicFramePr>
        <p:xfrm>
          <a:off x="549035" y="1628800"/>
          <a:ext cx="1340188" cy="107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47"/>
                <a:gridCol w="335047"/>
                <a:gridCol w="335047"/>
                <a:gridCol w="335047"/>
              </a:tblGrid>
              <a:tr h="140082"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2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3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4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5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6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7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45743"/>
              </p:ext>
            </p:extLst>
          </p:nvPr>
        </p:nvGraphicFramePr>
        <p:xfrm>
          <a:off x="973388" y="3580636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5" name="Lightning Bolt 14"/>
          <p:cNvSpPr/>
          <p:nvPr/>
        </p:nvSpPr>
        <p:spPr>
          <a:xfrm rot="876879">
            <a:off x="900199" y="3457483"/>
            <a:ext cx="538064" cy="496965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32338"/>
              </p:ext>
            </p:extLst>
          </p:nvPr>
        </p:nvGraphicFramePr>
        <p:xfrm>
          <a:off x="4427985" y="3663176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166487" y="3281620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54" name="TextBox 53"/>
          <p:cNvSpPr txBox="1"/>
          <p:nvPr/>
        </p:nvSpPr>
        <p:spPr>
          <a:xfrm>
            <a:off x="5666685" y="32816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ECC’</a:t>
            </a:r>
            <a:endParaRPr lang="el-GR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2404894" y="4231558"/>
            <a:ext cx="710077" cy="313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238448" y="4292962"/>
            <a:ext cx="1284866" cy="2688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114971" y="4561802"/>
            <a:ext cx="117969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Compare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76" y="1628800"/>
            <a:ext cx="2197023" cy="17576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72816"/>
            <a:ext cx="2427133" cy="242713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26" y="1772816"/>
            <a:ext cx="2168762" cy="2613400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>
            <a:off x="3694123" y="4908894"/>
            <a:ext cx="0" cy="273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104278" y="5067249"/>
            <a:ext cx="2268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Syndrome: </a:t>
            </a:r>
          </a:p>
          <a:p>
            <a:r>
              <a:rPr lang="en-US" dirty="0"/>
              <a:t>	</a:t>
            </a:r>
            <a:r>
              <a:rPr lang="en-US" dirty="0" smtClean="0"/>
              <a:t>   0^1=1               	   0^0=0</a:t>
            </a:r>
          </a:p>
          <a:p>
            <a:pPr lvl="2"/>
            <a:r>
              <a:rPr lang="en-US" dirty="0" smtClean="0"/>
              <a:t>   0^1=1</a:t>
            </a:r>
          </a:p>
          <a:p>
            <a:pPr lvl="2"/>
            <a:r>
              <a:rPr lang="en-US" dirty="0" smtClean="0"/>
              <a:t>   0^1=1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126199" y="1484784"/>
            <a:ext cx="450441" cy="14220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641194" y="5104026"/>
            <a:ext cx="450441" cy="14220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59632" y="2957210"/>
            <a:ext cx="9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148064" y="2924944"/>
            <a:ext cx="9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ead</a:t>
            </a:r>
            <a:endParaRPr lang="en-US" b="1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95966"/>
              </p:ext>
            </p:extLst>
          </p:nvPr>
        </p:nvGraphicFramePr>
        <p:xfrm>
          <a:off x="4427985" y="3660264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04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 animBg="1"/>
      <p:bldP spid="53" grpId="0"/>
      <p:bldP spid="54" grpId="0"/>
      <p:bldP spid="58" grpId="0" animBg="1"/>
      <p:bldP spid="61" grpId="0"/>
      <p:bldP spid="29" grpId="0" animBg="1"/>
      <p:bldP spid="63" grpId="0" animBg="1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+mn-lt"/>
              </a:rPr>
              <a:t>ECC </a:t>
            </a:r>
            <a:r>
              <a:rPr lang="en-US" sz="3200" b="1" dirty="0" smtClean="0">
                <a:latin typeface="+mn-lt"/>
              </a:rPr>
              <a:t>codes in </a:t>
            </a:r>
            <a:r>
              <a:rPr lang="en-US" sz="3200" b="1" dirty="0">
                <a:latin typeface="+mn-lt"/>
              </a:rPr>
              <a:t>the presence of </a:t>
            </a:r>
            <a:r>
              <a:rPr lang="en-US" sz="3200" b="1" dirty="0" smtClean="0">
                <a:latin typeface="+mn-lt"/>
              </a:rPr>
              <a:t>two data </a:t>
            </a:r>
            <a:r>
              <a:rPr lang="en-US" sz="3200" b="1" dirty="0">
                <a:latin typeface="+mn-lt"/>
              </a:rPr>
              <a:t>error</a:t>
            </a:r>
            <a:endParaRPr lang="en-GB" sz="32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2895600" cy="365125"/>
          </a:xfrm>
        </p:spPr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512" y="381804"/>
            <a:ext cx="86051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lvl="2"/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Parity matrix that produce the ECC check bits [Hsiao 1970]: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P4=1 ^ 2 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P5=1 ^ 3 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P6= 2 ^ 3 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P7=1 ^ 2 ^3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3212976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2039750" y="32129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27806"/>
              </p:ext>
            </p:extLst>
          </p:nvPr>
        </p:nvGraphicFramePr>
        <p:xfrm>
          <a:off x="971600" y="3586738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48754"/>
              </p:ext>
            </p:extLst>
          </p:nvPr>
        </p:nvGraphicFramePr>
        <p:xfrm>
          <a:off x="549035" y="1628800"/>
          <a:ext cx="1340188" cy="107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47"/>
                <a:gridCol w="335047"/>
                <a:gridCol w="335047"/>
                <a:gridCol w="335047"/>
              </a:tblGrid>
              <a:tr h="140082"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2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3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4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5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6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7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24395"/>
              </p:ext>
            </p:extLst>
          </p:nvPr>
        </p:nvGraphicFramePr>
        <p:xfrm>
          <a:off x="973388" y="3584064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GB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5" name="Lightning Bolt 14"/>
          <p:cNvSpPr/>
          <p:nvPr/>
        </p:nvSpPr>
        <p:spPr>
          <a:xfrm rot="876879">
            <a:off x="900199" y="3457483"/>
            <a:ext cx="538064" cy="496965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66218"/>
              </p:ext>
            </p:extLst>
          </p:nvPr>
        </p:nvGraphicFramePr>
        <p:xfrm>
          <a:off x="4427985" y="3663176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166487" y="3281620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54" name="TextBox 53"/>
          <p:cNvSpPr txBox="1"/>
          <p:nvPr/>
        </p:nvSpPr>
        <p:spPr>
          <a:xfrm>
            <a:off x="5666685" y="32816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ECC’</a:t>
            </a:r>
            <a:endParaRPr lang="el-GR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2404894" y="4231558"/>
            <a:ext cx="710077" cy="3134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238448" y="4292962"/>
            <a:ext cx="1284866" cy="2688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114971" y="4561802"/>
            <a:ext cx="117969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Compare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76" y="1628800"/>
            <a:ext cx="2197023" cy="17576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72816"/>
            <a:ext cx="2427133" cy="2427133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>
            <a:off x="3694123" y="4908894"/>
            <a:ext cx="0" cy="2736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104278" y="5067249"/>
            <a:ext cx="2268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Syndrome: </a:t>
            </a:r>
          </a:p>
          <a:p>
            <a:r>
              <a:rPr lang="en-US" dirty="0"/>
              <a:t>	</a:t>
            </a:r>
            <a:r>
              <a:rPr lang="en-US" dirty="0" smtClean="0"/>
              <a:t>   0^1=1               	   0^1=1</a:t>
            </a:r>
          </a:p>
          <a:p>
            <a:pPr lvl="2"/>
            <a:r>
              <a:rPr lang="en-US" dirty="0" smtClean="0"/>
              <a:t>   0^0=0</a:t>
            </a:r>
          </a:p>
          <a:p>
            <a:pPr lvl="2"/>
            <a:r>
              <a:rPr lang="en-US" dirty="0" smtClean="0"/>
              <a:t>   0^0=0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4641194" y="5104026"/>
            <a:ext cx="450441" cy="14220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59632" y="2957210"/>
            <a:ext cx="9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148064" y="2924944"/>
            <a:ext cx="9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ead</a:t>
            </a:r>
            <a:endParaRPr lang="en-US" b="1" dirty="0"/>
          </a:p>
        </p:txBody>
      </p:sp>
      <p:sp>
        <p:nvSpPr>
          <p:cNvPr id="32" name="Lightning Bolt 31"/>
          <p:cNvSpPr/>
          <p:nvPr/>
        </p:nvSpPr>
        <p:spPr>
          <a:xfrm rot="876879">
            <a:off x="1171632" y="3416834"/>
            <a:ext cx="538064" cy="496965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 animBg="1"/>
      <p:bldP spid="53" grpId="0"/>
      <p:bldP spid="54" grpId="0"/>
      <p:bldP spid="58" grpId="0" animBg="1"/>
      <p:bldP spid="61" grpId="0"/>
      <p:bldP spid="63" grpId="0" animBg="1"/>
      <p:bldP spid="30" grpId="0"/>
      <p:bldP spid="31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Shortened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579296" cy="500066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The </a:t>
            </a:r>
            <a:r>
              <a:rPr lang="en-US" sz="2400" dirty="0"/>
              <a:t>number of protected bits is smaller than the maximum number that can be </a:t>
            </a:r>
            <a:r>
              <a:rPr lang="en-US" sz="2400" dirty="0" smtClean="0"/>
              <a:t>protected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 </a:t>
            </a:r>
            <a:r>
              <a:rPr lang="en-US" sz="2400" dirty="0">
                <a:solidFill>
                  <a:srgbClr val="FF0000"/>
                </a:solidFill>
              </a:rPr>
              <a:t>SECDED </a:t>
            </a:r>
            <a:r>
              <a:rPr lang="en-US" sz="2400" dirty="0" smtClean="0">
                <a:solidFill>
                  <a:srgbClr val="FF0000"/>
                </a:solidFill>
              </a:rPr>
              <a:t>code</a:t>
            </a:r>
            <a:endParaRPr lang="en-US" sz="2400" dirty="0"/>
          </a:p>
          <a:p>
            <a:pPr marL="914400" lvl="2" indent="0">
              <a:buNone/>
            </a:pPr>
            <a:r>
              <a:rPr lang="en-US" sz="2300" dirty="0" smtClean="0"/>
              <a:t>single </a:t>
            </a:r>
            <a:r>
              <a:rPr lang="en-US" sz="2300" dirty="0"/>
              <a:t>error correction, double error detection </a:t>
            </a:r>
            <a:endParaRPr lang="en-US" sz="2300" dirty="0" smtClean="0"/>
          </a:p>
          <a:p>
            <a:pPr marL="914400" lvl="2" indent="0">
              <a:buNone/>
            </a:pPr>
            <a:r>
              <a:rPr lang="en-US" sz="2300" dirty="0" smtClean="0"/>
              <a:t>k </a:t>
            </a:r>
            <a:r>
              <a:rPr lang="en-US" sz="2300" dirty="0"/>
              <a:t>check bits can provide protection for d</a:t>
            </a:r>
            <a:r>
              <a:rPr lang="en-US" sz="2300" dirty="0" smtClean="0"/>
              <a:t> bits as long as:</a:t>
            </a:r>
          </a:p>
          <a:p>
            <a:pPr marL="914400" lvl="2" indent="0">
              <a:buNone/>
            </a:pPr>
            <a:r>
              <a:rPr lang="en-US" sz="2300" dirty="0" smtClean="0"/>
              <a:t>		d </a:t>
            </a:r>
            <a:r>
              <a:rPr lang="en-US" sz="2300" u="sng" dirty="0" smtClean="0"/>
              <a:t>&lt;</a:t>
            </a:r>
            <a:r>
              <a:rPr lang="en-US" sz="2300" dirty="0" smtClean="0"/>
              <a:t> 2</a:t>
            </a:r>
            <a:r>
              <a:rPr lang="en-US" sz="2300" baseline="30000" dirty="0" smtClean="0"/>
              <a:t>k-1</a:t>
            </a:r>
            <a:r>
              <a:rPr lang="en-US" sz="2300" dirty="0" smtClean="0"/>
              <a:t> – k</a:t>
            </a:r>
            <a:endParaRPr lang="en-US" sz="2300" dirty="0" smtClean="0">
              <a:sym typeface="Wingdings" pitchFamily="2" charset="2"/>
            </a:endParaRPr>
          </a:p>
          <a:p>
            <a:pPr marL="914400" lvl="2" indent="0">
              <a:buNone/>
            </a:pPr>
            <a:r>
              <a:rPr lang="en-US" sz="2300" dirty="0"/>
              <a:t>for k=8 bits </a:t>
            </a:r>
            <a:r>
              <a:rPr lang="en-US" sz="2300" dirty="0" smtClean="0">
                <a:sym typeface="Wingdings" pitchFamily="2" charset="2"/>
              </a:rPr>
              <a:t> maximum </a:t>
            </a:r>
            <a:r>
              <a:rPr lang="en-US" sz="2300" dirty="0">
                <a:sym typeface="Wingdings" pitchFamily="2" charset="2"/>
              </a:rPr>
              <a:t>d</a:t>
            </a:r>
            <a:r>
              <a:rPr lang="en-US" sz="2300" dirty="0" smtClean="0"/>
              <a:t>=120 bits </a:t>
            </a:r>
            <a:endParaRPr lang="en-US" sz="2300" dirty="0"/>
          </a:p>
          <a:p>
            <a:pPr marL="914400" lvl="2" indent="0">
              <a:buNone/>
            </a:pPr>
            <a:r>
              <a:rPr lang="en-US" sz="2300" dirty="0" smtClean="0"/>
              <a:t>If protected data is 64 bits  </a:t>
            </a:r>
            <a:r>
              <a:rPr lang="en-US" sz="2300" dirty="0" smtClean="0">
                <a:sym typeface="Wingdings" pitchFamily="2" charset="2"/>
              </a:rPr>
              <a:t></a:t>
            </a:r>
            <a:r>
              <a:rPr lang="en-US" sz="2300" dirty="0" smtClean="0"/>
              <a:t> code can protect 56 extra bits </a:t>
            </a:r>
            <a:endParaRPr lang="en-US" sz="2300" dirty="0"/>
          </a:p>
          <a:p>
            <a:pPr lvl="1"/>
            <a:endParaRPr lang="en-US" sz="2400" dirty="0"/>
          </a:p>
          <a:p>
            <a:pPr marL="914400" lvl="2" indent="0">
              <a:buNone/>
            </a:pPr>
            <a:endParaRPr lang="en-US" sz="2000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+mn-lt"/>
              </a:rPr>
              <a:t>Outline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Background</a:t>
            </a:r>
          </a:p>
          <a:p>
            <a:r>
              <a:rPr lang="en-US" sz="2800" smtClean="0"/>
              <a:t>Implicit Storing </a:t>
            </a:r>
            <a:r>
              <a:rPr lang="en-US" sz="2800" dirty="0" smtClean="0"/>
              <a:t>(IS)</a:t>
            </a:r>
          </a:p>
          <a:p>
            <a:r>
              <a:rPr lang="en-US" sz="2800" dirty="0" smtClean="0"/>
              <a:t>Redundant- Encoding-of-Attributes (REA)</a:t>
            </a:r>
          </a:p>
          <a:p>
            <a:r>
              <a:rPr lang="en-US" sz="2800" dirty="0" smtClean="0"/>
              <a:t>IS with REA</a:t>
            </a:r>
          </a:p>
          <a:p>
            <a:r>
              <a:rPr lang="en-US" sz="2800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B9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B9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B9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Basic Idea: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Extend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logical capacity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a memory array without increasing its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capacity  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How: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not save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 information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encode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it in the ECC</a:t>
            </a:r>
          </a:p>
          <a:p>
            <a:pPr lvl="2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writes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extra information is erased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using erasure coding </a:t>
            </a:r>
          </a:p>
          <a:p>
            <a:pPr lvl="3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Erasure: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specific bit position of the data with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 unknown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value</a:t>
            </a:r>
          </a:p>
          <a:p>
            <a:pPr marL="1371600" lvl="3" indent="0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reads,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extra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 is produced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using erasure recovery</a:t>
            </a:r>
          </a:p>
          <a:p>
            <a:pPr lvl="3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Implicit-Storing (IS)</a:t>
            </a:r>
            <a:endParaRPr lang="en-US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62444" cy="365125"/>
          </a:xfrm>
        </p:spPr>
        <p:txBody>
          <a:bodyPr/>
          <a:lstStyle/>
          <a:p>
            <a:r>
              <a:rPr lang="en-US" smtClean="0"/>
              <a:t>MICRO 46,  Davis, California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44669"/>
              </p:ext>
            </p:extLst>
          </p:nvPr>
        </p:nvGraphicFramePr>
        <p:xfrm>
          <a:off x="4537174" y="4688128"/>
          <a:ext cx="1474472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8618"/>
                <a:gridCol w="368618"/>
                <a:gridCol w="368618"/>
                <a:gridCol w="3686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37174" y="43759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03672"/>
              </p:ext>
            </p:extLst>
          </p:nvPr>
        </p:nvGraphicFramePr>
        <p:xfrm>
          <a:off x="2251158" y="4677242"/>
          <a:ext cx="1474472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8618"/>
                <a:gridCol w="368618"/>
                <a:gridCol w="368618"/>
                <a:gridCol w="3686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51158" y="436510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01098" y="46957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 </a:t>
            </a:r>
            <a:endParaRPr lang="en-US" b="1" dirty="0"/>
          </a:p>
        </p:txBody>
      </p:sp>
      <p:pic>
        <p:nvPicPr>
          <p:cNvPr id="15" name="Picture 14" descr="erase.jpe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03935">
            <a:off x="3121894" y="4473181"/>
            <a:ext cx="420123" cy="42012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99605"/>
              </p:ext>
            </p:extLst>
          </p:nvPr>
        </p:nvGraphicFramePr>
        <p:xfrm>
          <a:off x="3021840" y="3822928"/>
          <a:ext cx="64807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71800" y="3536633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Address</a:t>
            </a:r>
            <a:endParaRPr lang="en-US" sz="1600" b="1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46308"/>
              </p:ext>
            </p:extLst>
          </p:nvPr>
        </p:nvGraphicFramePr>
        <p:xfrm>
          <a:off x="3766088" y="3822104"/>
          <a:ext cx="327554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33870"/>
              </p:ext>
            </p:extLst>
          </p:nvPr>
        </p:nvGraphicFramePr>
        <p:xfrm>
          <a:off x="4099676" y="3822248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84237"/>
              </p:ext>
            </p:extLst>
          </p:nvPr>
        </p:nvGraphicFramePr>
        <p:xfrm>
          <a:off x="5536426" y="3823690"/>
          <a:ext cx="327554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06554"/>
              </p:ext>
            </p:extLst>
          </p:nvPr>
        </p:nvGraphicFramePr>
        <p:xfrm>
          <a:off x="5870014" y="3823834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59112" y="4310242"/>
            <a:ext cx="41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37897"/>
              </p:ext>
            </p:extLst>
          </p:nvPr>
        </p:nvGraphicFramePr>
        <p:xfrm>
          <a:off x="4311127" y="3824516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98930"/>
              </p:ext>
            </p:extLst>
          </p:nvPr>
        </p:nvGraphicFramePr>
        <p:xfrm>
          <a:off x="6078294" y="3823015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84485"/>
              </p:ext>
            </p:extLst>
          </p:nvPr>
        </p:nvGraphicFramePr>
        <p:xfrm>
          <a:off x="4522945" y="3822559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01123"/>
              </p:ext>
            </p:extLst>
          </p:nvPr>
        </p:nvGraphicFramePr>
        <p:xfrm>
          <a:off x="6287094" y="3824146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220077"/>
              </p:ext>
            </p:extLst>
          </p:nvPr>
        </p:nvGraphicFramePr>
        <p:xfrm>
          <a:off x="4727064" y="3822248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94590"/>
              </p:ext>
            </p:extLst>
          </p:nvPr>
        </p:nvGraphicFramePr>
        <p:xfrm>
          <a:off x="6486972" y="3823592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4170209" y="3828695"/>
            <a:ext cx="107601" cy="1453182"/>
            <a:chOff x="5940152" y="4570488"/>
            <a:chExt cx="107601" cy="145318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940152" y="4570488"/>
              <a:ext cx="0" cy="1450800"/>
            </a:xfrm>
            <a:prstGeom prst="line">
              <a:avLst/>
            </a:prstGeom>
            <a:ln w="4064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047753" y="4572869"/>
              <a:ext cx="0" cy="1450800"/>
            </a:xfrm>
            <a:prstGeom prst="line">
              <a:avLst/>
            </a:prstGeom>
            <a:ln w="4064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993108" y="4572870"/>
              <a:ext cx="0" cy="1450800"/>
            </a:xfrm>
            <a:prstGeom prst="line">
              <a:avLst/>
            </a:prstGeom>
            <a:ln w="4064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937068" y="3831077"/>
            <a:ext cx="107601" cy="1453182"/>
            <a:chOff x="5940152" y="4570488"/>
            <a:chExt cx="107601" cy="145318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940152" y="4570488"/>
              <a:ext cx="0" cy="1450800"/>
            </a:xfrm>
            <a:prstGeom prst="line">
              <a:avLst/>
            </a:prstGeom>
            <a:ln w="4064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47753" y="4572869"/>
              <a:ext cx="0" cy="1450800"/>
            </a:xfrm>
            <a:prstGeom prst="line">
              <a:avLst/>
            </a:prstGeom>
            <a:ln w="4064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993108" y="4572870"/>
              <a:ext cx="0" cy="1450800"/>
            </a:xfrm>
            <a:prstGeom prst="line">
              <a:avLst/>
            </a:prstGeom>
            <a:ln w="4064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3995936" y="3553271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ECC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660670" y="3573016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ECC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63888" y="354850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Data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228622" y="3553271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Data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7" grpId="0"/>
      <p:bldP spid="17" grpId="1"/>
      <p:bldP spid="22" grpId="0"/>
      <p:bldP spid="22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7544" y="1202843"/>
            <a:ext cx="8406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Logical Organization</a:t>
            </a:r>
            <a:r>
              <a:rPr lang="en-US" sz="2000" dirty="0"/>
              <a:t> </a:t>
            </a:r>
            <a:r>
              <a:rPr lang="en-US" sz="2000" dirty="0" smtClean="0"/>
              <a:t>(programming model): a table with </a:t>
            </a:r>
            <a:r>
              <a:rPr lang="en-US" sz="2000" dirty="0" smtClean="0">
                <a:solidFill>
                  <a:srgbClr val="FF0000"/>
                </a:solidFill>
              </a:rPr>
              <a:t>addresses and data</a:t>
            </a:r>
          </a:p>
          <a:p>
            <a:r>
              <a:rPr lang="en-US" sz="2000" dirty="0" smtClean="0"/>
              <a:t>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Physical Organization</a:t>
            </a:r>
            <a:r>
              <a:rPr lang="en-US" sz="2000" dirty="0" smtClean="0"/>
              <a:t> (manufacturing, cost, performance 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multi level </a:t>
            </a:r>
            <a:r>
              <a:rPr lang="en-US" dirty="0" smtClean="0"/>
              <a:t>hierarchy of arrays (DRAM, cache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 array consist of multiple blocks each with a unique address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ach block with many words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Logical and Physical Memory Organization</a:t>
            </a:r>
            <a:endParaRPr lang="en-US" sz="32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500042"/>
            <a:chOff x="0" y="0"/>
            <a:chExt cx="9144000" cy="500042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9144000" cy="5000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3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40000" cy="500042"/>
            </a:xfrm>
            <a:prstGeom prst="rect">
              <a:avLst/>
            </a:prstGeom>
            <a:noFill/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000" y="0"/>
              <a:ext cx="540000" cy="48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19835"/>
              </p:ext>
            </p:extLst>
          </p:nvPr>
        </p:nvGraphicFramePr>
        <p:xfrm>
          <a:off x="4487248" y="4475672"/>
          <a:ext cx="64807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41725"/>
              </p:ext>
            </p:extLst>
          </p:nvPr>
        </p:nvGraphicFramePr>
        <p:xfrm>
          <a:off x="1445880" y="4499434"/>
          <a:ext cx="170539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1057320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342526" y="41013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394480" y="407935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5816"/>
              </p:ext>
            </p:extLst>
          </p:nvPr>
        </p:nvGraphicFramePr>
        <p:xfrm>
          <a:off x="5220072" y="4475672"/>
          <a:ext cx="327554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283968" y="40776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654456" y="405559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39117"/>
              </p:ext>
            </p:extLst>
          </p:nvPr>
        </p:nvGraphicFramePr>
        <p:xfrm>
          <a:off x="5577262" y="4470762"/>
          <a:ext cx="327554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59397"/>
              </p:ext>
            </p:extLst>
          </p:nvPr>
        </p:nvGraphicFramePr>
        <p:xfrm>
          <a:off x="5940152" y="4469550"/>
          <a:ext cx="327554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28308"/>
              </p:ext>
            </p:extLst>
          </p:nvPr>
        </p:nvGraphicFramePr>
        <p:xfrm>
          <a:off x="6297342" y="4475526"/>
          <a:ext cx="327554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838156" y="419861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word</a:t>
            </a:r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5161174" y="4431982"/>
            <a:ext cx="1643074" cy="42862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876256" y="4727258"/>
            <a:ext cx="288032" cy="3256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92280" y="489964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block</a:t>
            </a:r>
            <a:endParaRPr lang="en-US" b="1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6444208" y="4424922"/>
            <a:ext cx="432048" cy="2213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296738" y="381081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Logical Organization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418238" y="3789040"/>
            <a:ext cx="237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Physical Organization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4490951" y="4477516"/>
            <a:ext cx="647589" cy="3571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0" grpId="0"/>
      <p:bldP spid="42" grpId="0"/>
      <p:bldP spid="46" grpId="0"/>
      <p:bldP spid="47" grpId="0" animBg="1"/>
      <p:bldP spid="49" grpId="0"/>
      <p:bldP spid="51" grpId="0"/>
      <p:bldP spid="52" grpId="0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Example parameters</a:t>
            </a:r>
            <a:endParaRPr lang="en-GB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2895600" cy="365125"/>
          </a:xfrm>
        </p:spPr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59" y="980728"/>
            <a:ext cx="734481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On a write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Assume 3 bit data (1,2,3)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Protected with 4 bit SECDED code (4,5,6,7)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Maximum number of protected bits is 4 (shortened code)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 </a:t>
            </a:r>
            <a:r>
              <a:rPr lang="en-US" u="sng" dirty="0" smtClean="0"/>
              <a:t>&lt;</a:t>
            </a:r>
            <a:r>
              <a:rPr lang="en-US" dirty="0" smtClean="0"/>
              <a:t> 2</a:t>
            </a:r>
            <a:r>
              <a:rPr lang="en-US" baseline="30000" dirty="0" smtClean="0"/>
              <a:t>k-1</a:t>
            </a:r>
            <a:r>
              <a:rPr lang="en-US" dirty="0" smtClean="0"/>
              <a:t> – 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Extra space for Implicit store  1 bit (IS)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Parity matrix that produce the ECC check bits [Hsiao 1970]: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P4=1 ^ 2 ^ IS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P5=1 ^ 3 ^ IS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P6= 2 ^ 3 ^ IS</a:t>
            </a:r>
          </a:p>
          <a:p>
            <a:pPr marL="3371850" lvl="7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P7=1 ^ 2 ^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On a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syndrome is produced: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Syndrome=Stored ECC ^ Produced ECC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Indicates the type of the error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Syndrome decoding based on the above parity matrix: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Zero Syndrome: </a:t>
            </a:r>
            <a:r>
              <a:rPr lang="en-US" dirty="0" smtClean="0"/>
              <a:t>No error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Odd Syndrome: Odd errors    </a:t>
            </a:r>
            <a:r>
              <a:rPr lang="en-US" u="sng" dirty="0" smtClean="0">
                <a:solidFill>
                  <a:srgbClr val="FF0000"/>
                </a:solidFill>
              </a:rPr>
              <a:t>&gt;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/>
              <a:t>Single error correction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Even Syndrome: Even errors </a:t>
            </a:r>
            <a:r>
              <a:rPr lang="en-US" u="sng" dirty="0" smtClean="0">
                <a:solidFill>
                  <a:srgbClr val="FF0000"/>
                </a:solidFill>
              </a:rPr>
              <a:t> &gt;</a:t>
            </a: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/>
              <a:t>Uncorrectable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01064"/>
              </p:ext>
            </p:extLst>
          </p:nvPr>
        </p:nvGraphicFramePr>
        <p:xfrm>
          <a:off x="7097114" y="2079000"/>
          <a:ext cx="83323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16216" y="1772816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8016414" y="17728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6051"/>
              </p:ext>
            </p:extLst>
          </p:nvPr>
        </p:nvGraphicFramePr>
        <p:xfrm>
          <a:off x="6696433" y="2338080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707263" y="202798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70916"/>
              </p:ext>
            </p:extLst>
          </p:nvPr>
        </p:nvGraphicFramePr>
        <p:xfrm>
          <a:off x="6984466" y="3807192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50960" y="3501008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8151158" y="350100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1846"/>
              </p:ext>
            </p:extLst>
          </p:nvPr>
        </p:nvGraphicFramePr>
        <p:xfrm>
          <a:off x="6583785" y="4066272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582089" y="375617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57150"/>
              </p:ext>
            </p:extLst>
          </p:nvPr>
        </p:nvGraphicFramePr>
        <p:xfrm>
          <a:off x="6984466" y="3789040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42024"/>
              </p:ext>
            </p:extLst>
          </p:nvPr>
        </p:nvGraphicFramePr>
        <p:xfrm>
          <a:off x="6577470" y="4042642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13582"/>
              </p:ext>
            </p:extLst>
          </p:nvPr>
        </p:nvGraphicFramePr>
        <p:xfrm>
          <a:off x="6971939" y="3789040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822091"/>
              </p:ext>
            </p:extLst>
          </p:nvPr>
        </p:nvGraphicFramePr>
        <p:xfrm>
          <a:off x="6564943" y="4053746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54738"/>
              </p:ext>
            </p:extLst>
          </p:nvPr>
        </p:nvGraphicFramePr>
        <p:xfrm>
          <a:off x="6971939" y="3789040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0372"/>
              </p:ext>
            </p:extLst>
          </p:nvPr>
        </p:nvGraphicFramePr>
        <p:xfrm>
          <a:off x="6564943" y="4066272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89886"/>
              </p:ext>
            </p:extLst>
          </p:nvPr>
        </p:nvGraphicFramePr>
        <p:xfrm>
          <a:off x="6984466" y="3789040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28694"/>
              </p:ext>
            </p:extLst>
          </p:nvPr>
        </p:nvGraphicFramePr>
        <p:xfrm>
          <a:off x="6577470" y="4053746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04967"/>
              </p:ext>
            </p:extLst>
          </p:nvPr>
        </p:nvGraphicFramePr>
        <p:xfrm>
          <a:off x="7930349" y="2079000"/>
          <a:ext cx="1106147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2912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86888"/>
              </p:ext>
            </p:extLst>
          </p:nvPr>
        </p:nvGraphicFramePr>
        <p:xfrm>
          <a:off x="883512" y="3212976"/>
          <a:ext cx="1340188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47"/>
                <a:gridCol w="335047"/>
                <a:gridCol w="335047"/>
                <a:gridCol w="335047"/>
              </a:tblGrid>
              <a:tr h="216024"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2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3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4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5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6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0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7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smtClean="0"/>
                        <a:t>1</a:t>
                      </a:r>
                      <a:endParaRPr lang="en-GB" sz="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283967" y="5661248"/>
            <a:ext cx="828000" cy="21600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53911" y="5983219"/>
            <a:ext cx="828000" cy="216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93162" y="6275710"/>
            <a:ext cx="828000" cy="21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19" grpId="0"/>
      <p:bldP spid="35" grpId="0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834" y="4737918"/>
            <a:ext cx="57110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On a write: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Data and IS are </a:t>
            </a:r>
            <a:r>
              <a:rPr lang="en-US" b="1" dirty="0" smtClean="0">
                <a:solidFill>
                  <a:srgbClr val="FF0000"/>
                </a:solidFill>
              </a:rPr>
              <a:t>encoded</a:t>
            </a:r>
            <a:r>
              <a:rPr lang="en-US" b="1" dirty="0" smtClean="0"/>
              <a:t> in the ECC code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Then IS erased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28259" y="5085184"/>
            <a:ext cx="70235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On a read: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Produce the implicit bit with </a:t>
            </a:r>
            <a:r>
              <a:rPr lang="en-US" b="1" dirty="0" smtClean="0">
                <a:solidFill>
                  <a:srgbClr val="FF0000"/>
                </a:solidFill>
              </a:rPr>
              <a:t>two </a:t>
            </a:r>
            <a:r>
              <a:rPr lang="en-US" b="1" dirty="0" err="1" smtClean="0">
                <a:solidFill>
                  <a:srgbClr val="FF0000"/>
                </a:solidFill>
              </a:rPr>
              <a:t>decodings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instead of 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One </a:t>
            </a:r>
            <a:r>
              <a:rPr lang="en-US" b="1" dirty="0" smtClean="0">
                <a:solidFill>
                  <a:srgbClr val="FF0000"/>
                </a:solidFill>
              </a:rPr>
              <a:t>assumes IS=0 </a:t>
            </a:r>
            <a:r>
              <a:rPr lang="en-US" b="1" dirty="0" smtClean="0"/>
              <a:t>and the other </a:t>
            </a:r>
            <a:r>
              <a:rPr lang="en-US" b="1" dirty="0" smtClean="0">
                <a:solidFill>
                  <a:srgbClr val="FF0000"/>
                </a:solidFill>
              </a:rPr>
              <a:t>assumes IS=1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Infer implicit bit from codeword </a:t>
            </a:r>
            <a:r>
              <a:rPr lang="en-US" b="1" dirty="0"/>
              <a:t>with fewer </a:t>
            </a:r>
            <a:r>
              <a:rPr lang="en-US" b="1" dirty="0" smtClean="0"/>
              <a:t>errors</a:t>
            </a:r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12309"/>
              </p:ext>
            </p:extLst>
          </p:nvPr>
        </p:nvGraphicFramePr>
        <p:xfrm>
          <a:off x="3780130" y="2168772"/>
          <a:ext cx="1944215" cy="62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2547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7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Example of 1 bit Implicit </a:t>
            </a:r>
            <a:r>
              <a:rPr lang="en-US" sz="3200" b="1" dirty="0">
                <a:latin typeface="+mn-lt"/>
              </a:rPr>
              <a:t>Storing (IS)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P. Nikolaou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 46,  Davis, California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5297" y="6393104"/>
            <a:ext cx="2133600" cy="365125"/>
          </a:xfrm>
        </p:spPr>
        <p:txBody>
          <a:bodyPr/>
          <a:lstStyle/>
          <a:p>
            <a:fld id="{54F683A5-082B-4792-81DE-5498E75F18C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2866153" y="2267580"/>
            <a:ext cx="48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 </a:t>
            </a:r>
            <a:endParaRPr lang="en-US" b="1" dirty="0"/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54621"/>
              </p:ext>
            </p:extLst>
          </p:nvPr>
        </p:nvGraphicFramePr>
        <p:xfrm>
          <a:off x="846282" y="2132856"/>
          <a:ext cx="83323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433374" y="1822758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89" name="TextBox 88"/>
          <p:cNvSpPr txBox="1"/>
          <p:nvPr/>
        </p:nvSpPr>
        <p:spPr>
          <a:xfrm>
            <a:off x="1933572" y="182275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38455"/>
              </p:ext>
            </p:extLst>
          </p:nvPr>
        </p:nvGraphicFramePr>
        <p:xfrm>
          <a:off x="3348082" y="2397648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" name="TextBox 92"/>
          <p:cNvSpPr txBox="1"/>
          <p:nvPr/>
        </p:nvSpPr>
        <p:spPr>
          <a:xfrm>
            <a:off x="3358912" y="20875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</a:t>
            </a:r>
            <a:endParaRPr lang="el-GR" dirty="0"/>
          </a:p>
        </p:txBody>
      </p:sp>
      <p:sp>
        <p:nvSpPr>
          <p:cNvPr id="95" name="TextBox 94"/>
          <p:cNvSpPr txBox="1"/>
          <p:nvPr/>
        </p:nvSpPr>
        <p:spPr>
          <a:xfrm>
            <a:off x="3780130" y="187826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98" name="TextBox 97"/>
          <p:cNvSpPr txBox="1"/>
          <p:nvPr/>
        </p:nvSpPr>
        <p:spPr>
          <a:xfrm>
            <a:off x="5018831" y="187826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92776"/>
              </p:ext>
            </p:extLst>
          </p:nvPr>
        </p:nvGraphicFramePr>
        <p:xfrm>
          <a:off x="6804466" y="2154680"/>
          <a:ext cx="1943998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14"/>
                <a:gridCol w="277714"/>
                <a:gridCol w="277714"/>
                <a:gridCol w="277714"/>
                <a:gridCol w="277714"/>
                <a:gridCol w="277714"/>
                <a:gridCol w="27771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6642092" y="18631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03" name="TextBox 102"/>
          <p:cNvSpPr txBox="1"/>
          <p:nvPr/>
        </p:nvSpPr>
        <p:spPr>
          <a:xfrm>
            <a:off x="8022781" y="18546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sp>
        <p:nvSpPr>
          <p:cNvPr id="104" name="TextBox 103"/>
          <p:cNvSpPr txBox="1"/>
          <p:nvPr/>
        </p:nvSpPr>
        <p:spPr>
          <a:xfrm>
            <a:off x="5812904" y="21955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l-GR" b="1" dirty="0"/>
          </a:p>
        </p:txBody>
      </p:sp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60323"/>
              </p:ext>
            </p:extLst>
          </p:nvPr>
        </p:nvGraphicFramePr>
        <p:xfrm>
          <a:off x="874806" y="3742098"/>
          <a:ext cx="1943998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14"/>
                <a:gridCol w="277714"/>
                <a:gridCol w="277714"/>
                <a:gridCol w="277714"/>
                <a:gridCol w="277714"/>
                <a:gridCol w="277714"/>
                <a:gridCol w="277714"/>
              </a:tblGrid>
              <a:tr h="1429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825941" y="3429000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07" name="TextBox 106"/>
          <p:cNvSpPr txBox="1"/>
          <p:nvPr/>
        </p:nvSpPr>
        <p:spPr>
          <a:xfrm>
            <a:off x="2134955" y="343754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16961"/>
              </p:ext>
            </p:extLst>
          </p:nvPr>
        </p:nvGraphicFramePr>
        <p:xfrm>
          <a:off x="3746580" y="3881902"/>
          <a:ext cx="1701000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00"/>
                <a:gridCol w="243000"/>
                <a:gridCol w="243000"/>
                <a:gridCol w="243000"/>
                <a:gridCol w="243000"/>
                <a:gridCol w="243000"/>
                <a:gridCol w="243000"/>
              </a:tblGrid>
              <a:tr h="15566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109" name="Group 108"/>
          <p:cNvGrpSpPr/>
          <p:nvPr/>
        </p:nvGrpSpPr>
        <p:grpSpPr>
          <a:xfrm>
            <a:off x="3501157" y="3574976"/>
            <a:ext cx="1892845" cy="369332"/>
            <a:chOff x="2949879" y="4016604"/>
            <a:chExt cx="1892845" cy="369332"/>
          </a:xfrm>
        </p:grpSpPr>
        <p:sp>
          <p:nvSpPr>
            <p:cNvPr id="110" name="TextBox 109"/>
            <p:cNvSpPr txBox="1"/>
            <p:nvPr/>
          </p:nvSpPr>
          <p:spPr>
            <a:xfrm>
              <a:off x="2949879" y="4016604"/>
              <a:ext cx="1512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l-GR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209217" y="401660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ECC</a:t>
              </a:r>
              <a:endParaRPr lang="el-GR" dirty="0"/>
            </a:p>
          </p:txBody>
        </p:sp>
      </p:grpSp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77143"/>
              </p:ext>
            </p:extLst>
          </p:nvPr>
        </p:nvGraphicFramePr>
        <p:xfrm>
          <a:off x="7849780" y="4613994"/>
          <a:ext cx="729000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00"/>
                <a:gridCol w="243000"/>
                <a:gridCol w="243000"/>
              </a:tblGrid>
              <a:tr h="1894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7452321" y="4293096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15" name="TextBox 114"/>
          <p:cNvSpPr txBox="1"/>
          <p:nvPr/>
        </p:nvSpPr>
        <p:spPr>
          <a:xfrm>
            <a:off x="2818806" y="41417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l-GR" b="1" dirty="0"/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06948"/>
              </p:ext>
            </p:extLst>
          </p:nvPr>
        </p:nvGraphicFramePr>
        <p:xfrm>
          <a:off x="442542" y="4007024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?</a:t>
                      </a:r>
                      <a:endParaRPr lang="el-G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395536" y="3702472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1283"/>
              </p:ext>
            </p:extLst>
          </p:nvPr>
        </p:nvGraphicFramePr>
        <p:xfrm>
          <a:off x="3163973" y="3821832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3131095" y="3493150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15109"/>
              </p:ext>
            </p:extLst>
          </p:nvPr>
        </p:nvGraphicFramePr>
        <p:xfrm>
          <a:off x="3163973" y="4551730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1" name="TextBox 120"/>
          <p:cNvSpPr txBox="1"/>
          <p:nvPr/>
        </p:nvSpPr>
        <p:spPr>
          <a:xfrm>
            <a:off x="3131095" y="4223048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71194"/>
              </p:ext>
            </p:extLst>
          </p:nvPr>
        </p:nvGraphicFramePr>
        <p:xfrm>
          <a:off x="7417517" y="4883998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7384639" y="4555316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sp>
        <p:nvSpPr>
          <p:cNvPr id="127" name="TextBox 126"/>
          <p:cNvSpPr txBox="1"/>
          <p:nvPr/>
        </p:nvSpPr>
        <p:spPr>
          <a:xfrm>
            <a:off x="251520" y="3143364"/>
            <a:ext cx="8193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</a:t>
            </a:r>
            <a:endParaRPr lang="en-US" b="1" dirty="0"/>
          </a:p>
        </p:txBody>
      </p:sp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196249"/>
              </p:ext>
            </p:extLst>
          </p:nvPr>
        </p:nvGraphicFramePr>
        <p:xfrm>
          <a:off x="3779913" y="2169340"/>
          <a:ext cx="1944215" cy="62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2547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7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5" name="Picture 74" descr="erase.jpe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03935">
            <a:off x="3750724" y="1958712"/>
            <a:ext cx="420123" cy="420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3739098"/>
            <a:ext cx="1192718" cy="553998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SYNDROME</a:t>
            </a:r>
          </a:p>
          <a:p>
            <a:pPr algn="ctr"/>
            <a:r>
              <a:rPr lang="en-US" dirty="0" smtClean="0"/>
              <a:t> 1110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5612648" y="4612084"/>
            <a:ext cx="1191600" cy="55440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SYNDROME</a:t>
            </a:r>
            <a:endParaRPr lang="en-US" sz="1200" dirty="0" smtClean="0"/>
          </a:p>
          <a:p>
            <a:pPr algn="ctr"/>
            <a:r>
              <a:rPr lang="en-US" dirty="0" smtClean="0"/>
              <a:t> 0000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51520" y="1412776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7164289" y="4345993"/>
            <a:ext cx="1723032" cy="1099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586948" y="3432445"/>
            <a:ext cx="136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Single error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5756664" y="4293096"/>
            <a:ext cx="101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error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41952"/>
              </p:ext>
            </p:extLst>
          </p:nvPr>
        </p:nvGraphicFramePr>
        <p:xfrm>
          <a:off x="1691680" y="2132856"/>
          <a:ext cx="1110980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>
            <a:stCxn id="129" idx="3"/>
            <a:endCxn id="13" idx="2"/>
          </p:cNvCxnSpPr>
          <p:nvPr/>
        </p:nvCxnSpPr>
        <p:spPr>
          <a:xfrm>
            <a:off x="6804248" y="4889284"/>
            <a:ext cx="360041" cy="6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825941" y="2948201"/>
            <a:ext cx="6447955" cy="159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 infers correctly the IS bit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1574 C -0.02326 0.01436 -0.02535 0.01574 -0.02865 0.01574 C -0.02882 0.01644 -0.03038 0.01644 -0.03056 0.0169 C -0.03108 0.0169 -0.0309 0.01644 -0.03299 0.01667 C -0.03663 0.01875 -0.03628 0.02246 -0.04115 0.02176 C -0.05069 0.02477 -0.05208 0.02269 -0.06493 0.01829 C -0.06615 0.01806 -0.06615 0.01783 -0.06771 0.0176 C -0.06962 0.01875 -0.06528 0.02176 -0.06458 0.02223 C -0.0599 0.02524 -0.05729 0.02709 -0.05434 0.02871 C -0.05069 0.03218 -0.04635 0.03264 -0.04201 0.03542 C -0.04722 0.03403 -0.05122 0.03334 -0.05625 0.03195 C -0.06215 0.03079 -0.06771 0.03033 -0.07222 0.0301 C -0.06424 0.03519 -0.05313 0.03797 -0.04531 0.04468 C -0.05174 0.04213 -0.05799 0.03959 -0.06424 0.03774 C -0.0658 0.0375 -0.06233 0.03959 -0.06059 0.04028 C -0.05503 0.04283 -0.04948 0.04514 -0.04392 0.04746 C -0.04097 0.04861 -0.03559 0.05093 -0.03837 0.05024 C -0.04566 0.04769 -0.07118 0.03635 -0.0592 0.04352 C -0.05868 0.04399 -0.0566 0.04468 -0.05625 0.04514 C -0.05069 0.05047 -0.05625 0.04514 -0.04722 0.05 C -0.04878 0.05024 -0.04757 0.05139 -0.04705 0.05186 C -0.04271 0.05533 -0.05677 0.04769 -0.06076 0.04584 C -0.06441 0.04375 -0.06944 0.04144 -0.07361 0.03912 C -0.07153 0.04236 -0.06892 0.04491 -0.06649 0.0463 C -0.06198 0.05324 -0.04826 0.05857 -0.04375 0.06065 " pathEditMode="relative" rAng="960000" ptsTypes="AAAAAAAAAAAAAAAAAAAAAAAAA">
                                      <p:cBhvr>
                                        <p:cTn id="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162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01927 -0.037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187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01962 -0.0398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375 L -0.01927 0.0675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3982 L -0.01962 0.0650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  <p:bldP spid="11" grpId="0" animBg="1"/>
      <p:bldP spid="74" grpId="0"/>
      <p:bldP spid="87" grpId="0"/>
      <p:bldP spid="89" grpId="0"/>
      <p:bldP spid="93" grpId="0"/>
      <p:bldP spid="93" grpId="1"/>
      <p:bldP spid="95" grpId="0"/>
      <p:bldP spid="98" grpId="0"/>
      <p:bldP spid="102" grpId="0"/>
      <p:bldP spid="103" grpId="0"/>
      <p:bldP spid="104" grpId="0"/>
      <p:bldP spid="106" grpId="0"/>
      <p:bldP spid="107" grpId="0"/>
      <p:bldP spid="113" grpId="0"/>
      <p:bldP spid="115" grpId="0"/>
      <p:bldP spid="117" grpId="0"/>
      <p:bldP spid="119" grpId="0"/>
      <p:bldP spid="121" grpId="0"/>
      <p:bldP spid="126" grpId="0"/>
      <p:bldP spid="127" grpId="0" animBg="1"/>
      <p:bldP spid="3" grpId="0" animBg="1"/>
      <p:bldP spid="129" grpId="0" animBg="1"/>
      <p:bldP spid="55" grpId="0" animBg="1"/>
      <p:bldP spid="13" grpId="0" animBg="1"/>
      <p:bldP spid="12" grpId="0"/>
      <p:bldP spid="58" grpId="0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Example </a:t>
            </a:r>
            <a:r>
              <a:rPr lang="en-US" sz="3200" b="1" dirty="0" smtClean="0">
                <a:latin typeface="+mn-lt"/>
              </a:rPr>
              <a:t>of IS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in the presence of data error</a:t>
            </a:r>
            <a:endParaRPr lang="en-US" sz="32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4F683A5-082B-4792-81DE-5498E75F18C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62079" y="3225750"/>
            <a:ext cx="48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 </a:t>
            </a:r>
            <a:endParaRPr lang="en-US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02666"/>
              </p:ext>
            </p:extLst>
          </p:nvPr>
        </p:nvGraphicFramePr>
        <p:xfrm>
          <a:off x="2247717" y="3091026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91192" y="2780928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3523606" y="278092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754702"/>
              </p:ext>
            </p:extLst>
          </p:nvPr>
        </p:nvGraphicFramePr>
        <p:xfrm>
          <a:off x="927483" y="4613526"/>
          <a:ext cx="1943998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14"/>
                <a:gridCol w="277714"/>
                <a:gridCol w="277714"/>
                <a:gridCol w="277714"/>
                <a:gridCol w="277714"/>
                <a:gridCol w="277714"/>
                <a:gridCol w="277714"/>
              </a:tblGrid>
              <a:tr h="1429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81925" y="4300428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26" name="TextBox 25"/>
          <p:cNvSpPr txBox="1"/>
          <p:nvPr/>
        </p:nvSpPr>
        <p:spPr>
          <a:xfrm>
            <a:off x="1990939" y="430897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22298"/>
              </p:ext>
            </p:extLst>
          </p:nvPr>
        </p:nvGraphicFramePr>
        <p:xfrm>
          <a:off x="3799257" y="4787514"/>
          <a:ext cx="1701000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00"/>
                <a:gridCol w="243000"/>
                <a:gridCol w="243000"/>
                <a:gridCol w="243000"/>
                <a:gridCol w="243000"/>
                <a:gridCol w="243000"/>
                <a:gridCol w="243000"/>
              </a:tblGrid>
              <a:tr h="15566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3553834" y="4491508"/>
            <a:ext cx="1892845" cy="369332"/>
            <a:chOff x="2949879" y="4061708"/>
            <a:chExt cx="1892845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949879" y="4061708"/>
              <a:ext cx="1512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l-GR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09217" y="406170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ECC</a:t>
              </a:r>
              <a:endParaRPr lang="el-GR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871483" y="50131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l-GR" b="1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04138"/>
              </p:ext>
            </p:extLst>
          </p:nvPr>
        </p:nvGraphicFramePr>
        <p:xfrm>
          <a:off x="495219" y="4878452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?</a:t>
                      </a:r>
                      <a:endParaRPr lang="el-G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48213" y="4573900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427874"/>
              </p:ext>
            </p:extLst>
          </p:nvPr>
        </p:nvGraphicFramePr>
        <p:xfrm>
          <a:off x="3216650" y="4693260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183772" y="4364578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99553"/>
              </p:ext>
            </p:extLst>
          </p:nvPr>
        </p:nvGraphicFramePr>
        <p:xfrm>
          <a:off x="3216650" y="5423158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183772" y="5094476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sp>
        <p:nvSpPr>
          <p:cNvPr id="47" name="TextBox 46"/>
          <p:cNvSpPr txBox="1"/>
          <p:nvPr/>
        </p:nvSpPr>
        <p:spPr>
          <a:xfrm>
            <a:off x="179512" y="4005064"/>
            <a:ext cx="702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</a:t>
            </a:r>
            <a:endParaRPr lang="en-US" b="1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06305"/>
              </p:ext>
            </p:extLst>
          </p:nvPr>
        </p:nvGraphicFramePr>
        <p:xfrm>
          <a:off x="5148065" y="3087386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Lightning Bolt 2"/>
          <p:cNvSpPr/>
          <p:nvPr/>
        </p:nvSpPr>
        <p:spPr>
          <a:xfrm rot="4895696">
            <a:off x="2761773" y="3090621"/>
            <a:ext cx="465525" cy="288032"/>
          </a:xfrm>
          <a:prstGeom prst="lightningBol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910336" y="2802994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52" name="TextBox 51"/>
          <p:cNvSpPr txBox="1"/>
          <p:nvPr/>
        </p:nvSpPr>
        <p:spPr>
          <a:xfrm>
            <a:off x="6242750" y="28029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sp>
        <p:nvSpPr>
          <p:cNvPr id="53" name="TextBox 52"/>
          <p:cNvSpPr txBox="1"/>
          <p:nvPr/>
        </p:nvSpPr>
        <p:spPr>
          <a:xfrm>
            <a:off x="5652120" y="4355812"/>
            <a:ext cx="114300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Syndrome</a:t>
            </a:r>
          </a:p>
          <a:p>
            <a:pPr algn="ctr"/>
            <a:r>
              <a:rPr lang="en-US" dirty="0" smtClean="0"/>
              <a:t> 1001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708201" y="5363924"/>
            <a:ext cx="1133573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Syndrome</a:t>
            </a:r>
          </a:p>
          <a:p>
            <a:pPr algn="ctr"/>
            <a:r>
              <a:rPr lang="en-US" dirty="0" smtClean="0"/>
              <a:t> 0111</a:t>
            </a:r>
            <a:endParaRPr lang="en-US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87431"/>
              </p:ext>
            </p:extLst>
          </p:nvPr>
        </p:nvGraphicFramePr>
        <p:xfrm>
          <a:off x="3780130" y="1952748"/>
          <a:ext cx="1944215" cy="62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2547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7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866153" y="2051556"/>
            <a:ext cx="48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 </a:t>
            </a:r>
            <a:endParaRPr lang="en-US" b="1" dirty="0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09866"/>
              </p:ext>
            </p:extLst>
          </p:nvPr>
        </p:nvGraphicFramePr>
        <p:xfrm>
          <a:off x="846282" y="1916832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33374" y="1606734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58" name="TextBox 57"/>
          <p:cNvSpPr txBox="1"/>
          <p:nvPr/>
        </p:nvSpPr>
        <p:spPr>
          <a:xfrm>
            <a:off x="1933572" y="16067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14324"/>
              </p:ext>
            </p:extLst>
          </p:nvPr>
        </p:nvGraphicFramePr>
        <p:xfrm>
          <a:off x="3348082" y="2181624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358912" y="187152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</a:t>
            </a:r>
            <a:endParaRPr lang="el-GR" dirty="0"/>
          </a:p>
        </p:txBody>
      </p:sp>
      <p:sp>
        <p:nvSpPr>
          <p:cNvPr id="61" name="TextBox 60"/>
          <p:cNvSpPr txBox="1"/>
          <p:nvPr/>
        </p:nvSpPr>
        <p:spPr>
          <a:xfrm>
            <a:off x="3780130" y="166223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62" name="TextBox 61"/>
          <p:cNvSpPr txBox="1"/>
          <p:nvPr/>
        </p:nvSpPr>
        <p:spPr>
          <a:xfrm>
            <a:off x="5018831" y="166223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44093"/>
              </p:ext>
            </p:extLst>
          </p:nvPr>
        </p:nvGraphicFramePr>
        <p:xfrm>
          <a:off x="6228402" y="1938656"/>
          <a:ext cx="1943998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14"/>
                <a:gridCol w="277714"/>
                <a:gridCol w="277714"/>
                <a:gridCol w="277714"/>
                <a:gridCol w="277714"/>
                <a:gridCol w="277714"/>
                <a:gridCol w="27771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6066028" y="16471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65" name="TextBox 64"/>
          <p:cNvSpPr txBox="1"/>
          <p:nvPr/>
        </p:nvSpPr>
        <p:spPr>
          <a:xfrm>
            <a:off x="7446717" y="163861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sp>
        <p:nvSpPr>
          <p:cNvPr id="66" name="TextBox 65"/>
          <p:cNvSpPr txBox="1"/>
          <p:nvPr/>
        </p:nvSpPr>
        <p:spPr>
          <a:xfrm>
            <a:off x="5812904" y="19795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l-GR" b="1" dirty="0"/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34610"/>
              </p:ext>
            </p:extLst>
          </p:nvPr>
        </p:nvGraphicFramePr>
        <p:xfrm>
          <a:off x="3784920" y="1953408"/>
          <a:ext cx="1944215" cy="62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2547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7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68" name="Picture 67" descr="erase.jpe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03935">
            <a:off x="3445492" y="1959212"/>
            <a:ext cx="420123" cy="420123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51520" y="1196752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</a:t>
            </a:r>
            <a:endParaRPr lang="en-US" b="1" dirty="0"/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07346"/>
              </p:ext>
            </p:extLst>
          </p:nvPr>
        </p:nvGraphicFramePr>
        <p:xfrm>
          <a:off x="7989469" y="5369411"/>
          <a:ext cx="729000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00"/>
                <a:gridCol w="243000"/>
                <a:gridCol w="243000"/>
              </a:tblGrid>
              <a:tr h="1894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7701221" y="5064859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92027"/>
              </p:ext>
            </p:extLst>
          </p:nvPr>
        </p:nvGraphicFramePr>
        <p:xfrm>
          <a:off x="7557206" y="5592665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7524328" y="5108934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sp>
        <p:nvSpPr>
          <p:cNvPr id="81" name="TextBox 80"/>
          <p:cNvSpPr txBox="1"/>
          <p:nvPr/>
        </p:nvSpPr>
        <p:spPr>
          <a:xfrm>
            <a:off x="5508104" y="4077072"/>
            <a:ext cx="146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Double </a:t>
            </a:r>
            <a:r>
              <a:rPr lang="en-GB" dirty="0"/>
              <a:t>error</a:t>
            </a:r>
          </a:p>
          <a:p>
            <a:endParaRPr lang="en-GB" dirty="0"/>
          </a:p>
        </p:txBody>
      </p:sp>
      <p:sp>
        <p:nvSpPr>
          <p:cNvPr id="82" name="TextBox 81"/>
          <p:cNvSpPr txBox="1"/>
          <p:nvPr/>
        </p:nvSpPr>
        <p:spPr>
          <a:xfrm>
            <a:off x="5652120" y="5074151"/>
            <a:ext cx="14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Single error</a:t>
            </a:r>
          </a:p>
        </p:txBody>
      </p:sp>
      <p:sp>
        <p:nvSpPr>
          <p:cNvPr id="70" name="Oval 69"/>
          <p:cNvSpPr/>
          <p:nvPr/>
        </p:nvSpPr>
        <p:spPr>
          <a:xfrm>
            <a:off x="7241456" y="5127048"/>
            <a:ext cx="1723032" cy="1099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Straight Arrow Connector 70"/>
          <p:cNvCxnSpPr>
            <a:stCxn id="54" idx="3"/>
            <a:endCxn id="70" idx="2"/>
          </p:cNvCxnSpPr>
          <p:nvPr/>
        </p:nvCxnSpPr>
        <p:spPr>
          <a:xfrm flipV="1">
            <a:off x="6841774" y="5676664"/>
            <a:ext cx="399682" cy="104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937517" y="2852936"/>
            <a:ext cx="6447955" cy="159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IS correct the error and infers correctly the IS bit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01927 -0.0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187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01962 -0.0398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375 L -0.01927 0.067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3981 L -0.01962 0.0650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5" grpId="0"/>
      <p:bldP spid="26" grpId="0"/>
      <p:bldP spid="35" grpId="0"/>
      <p:bldP spid="37" grpId="0"/>
      <p:bldP spid="39" grpId="0"/>
      <p:bldP spid="41" grpId="0"/>
      <p:bldP spid="47" grpId="0" animBg="1"/>
      <p:bldP spid="3" grpId="0" animBg="1"/>
      <p:bldP spid="51" grpId="0"/>
      <p:bldP spid="52" grpId="0"/>
      <p:bldP spid="53" grpId="0" animBg="1"/>
      <p:bldP spid="54" grpId="0" animBg="1"/>
      <p:bldP spid="75" grpId="0"/>
      <p:bldP spid="78" grpId="0"/>
      <p:bldP spid="81" grpId="0"/>
      <p:bldP spid="82" grpId="0"/>
      <p:bldP spid="70" grpId="0" animBg="1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5496" y="5085184"/>
            <a:ext cx="647246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Decoder chose the syndrome that indicates fewer errors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Produce </a:t>
            </a:r>
            <a:r>
              <a:rPr lang="en-US" b="1" dirty="0" smtClean="0"/>
              <a:t>incorrect legal </a:t>
            </a:r>
            <a:r>
              <a:rPr lang="en-US" b="1" dirty="0" err="1" smtClean="0"/>
              <a:t>codeword</a:t>
            </a:r>
            <a:r>
              <a:rPr lang="en-US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</a:t>
            </a:r>
            <a:r>
              <a:rPr lang="en-US" b="1" dirty="0" smtClean="0"/>
              <a:t>ata </a:t>
            </a:r>
            <a:r>
              <a:rPr lang="en-US" b="1" dirty="0"/>
              <a:t>are </a:t>
            </a:r>
            <a:r>
              <a:rPr lang="en-US" b="1" dirty="0" smtClean="0">
                <a:solidFill>
                  <a:srgbClr val="FF0000"/>
                </a:solidFill>
              </a:rPr>
              <a:t>faulty  and the IS </a:t>
            </a:r>
            <a:r>
              <a:rPr lang="en-US" b="1" dirty="0" err="1" smtClean="0"/>
              <a:t>is</a:t>
            </a:r>
            <a:r>
              <a:rPr lang="en-US" b="1" dirty="0" smtClean="0"/>
              <a:t> not the right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Corner Case with 2 data errors</a:t>
            </a:r>
            <a:endParaRPr lang="en-US" sz="3200" b="1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40375" y="2812544"/>
            <a:ext cx="48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 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28862"/>
              </p:ext>
            </p:extLst>
          </p:nvPr>
        </p:nvGraphicFramePr>
        <p:xfrm>
          <a:off x="1991053" y="2677820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20365" y="2367722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152779" y="236772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31741"/>
              </p:ext>
            </p:extLst>
          </p:nvPr>
        </p:nvGraphicFramePr>
        <p:xfrm>
          <a:off x="842365" y="4035695"/>
          <a:ext cx="1943998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14"/>
                <a:gridCol w="277714"/>
                <a:gridCol w="277714"/>
                <a:gridCol w="277714"/>
                <a:gridCol w="277714"/>
                <a:gridCol w="277714"/>
                <a:gridCol w="277714"/>
              </a:tblGrid>
              <a:tr h="1429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93500" y="3722597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2102514" y="373114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86474"/>
              </p:ext>
            </p:extLst>
          </p:nvPr>
        </p:nvGraphicFramePr>
        <p:xfrm>
          <a:off x="3714139" y="4209683"/>
          <a:ext cx="1701000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00"/>
                <a:gridCol w="243000"/>
                <a:gridCol w="243000"/>
                <a:gridCol w="243000"/>
                <a:gridCol w="243000"/>
                <a:gridCol w="243000"/>
                <a:gridCol w="243000"/>
              </a:tblGrid>
              <a:tr h="15566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468716" y="3913677"/>
            <a:ext cx="1892845" cy="369332"/>
            <a:chOff x="2949879" y="4061708"/>
            <a:chExt cx="1892845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2949879" y="4061708"/>
              <a:ext cx="1512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l-GR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09217" y="406170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ECC</a:t>
              </a:r>
              <a:endParaRPr lang="el-GR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922489"/>
              </p:ext>
            </p:extLst>
          </p:nvPr>
        </p:nvGraphicFramePr>
        <p:xfrm>
          <a:off x="8024623" y="4021584"/>
          <a:ext cx="729000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00"/>
                <a:gridCol w="243000"/>
                <a:gridCol w="243000"/>
              </a:tblGrid>
              <a:tr h="1894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l-GR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596337" y="3717032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2786365" y="443534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l-GR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14132"/>
              </p:ext>
            </p:extLst>
          </p:nvPr>
        </p:nvGraphicFramePr>
        <p:xfrm>
          <a:off x="410101" y="4300621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?</a:t>
                      </a:r>
                      <a:endParaRPr lang="el-G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63095" y="3996069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091"/>
              </p:ext>
            </p:extLst>
          </p:nvPr>
        </p:nvGraphicFramePr>
        <p:xfrm>
          <a:off x="3131532" y="4115429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98654" y="3786747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64534"/>
              </p:ext>
            </p:extLst>
          </p:nvPr>
        </p:nvGraphicFramePr>
        <p:xfrm>
          <a:off x="3131532" y="4845327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098654" y="4516645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25206"/>
              </p:ext>
            </p:extLst>
          </p:nvPr>
        </p:nvGraphicFramePr>
        <p:xfrm>
          <a:off x="7592360" y="4291588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559482" y="3962906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sp>
        <p:nvSpPr>
          <p:cNvPr id="35" name="TextBox 34"/>
          <p:cNvSpPr txBox="1"/>
          <p:nvPr/>
        </p:nvSpPr>
        <p:spPr>
          <a:xfrm>
            <a:off x="482109" y="3427233"/>
            <a:ext cx="702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</a:t>
            </a:r>
            <a:endParaRPr lang="en-US" b="1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62106"/>
              </p:ext>
            </p:extLst>
          </p:nvPr>
        </p:nvGraphicFramePr>
        <p:xfrm>
          <a:off x="4716017" y="2674180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7" name="Lightning Bolt 36"/>
          <p:cNvSpPr/>
          <p:nvPr/>
        </p:nvSpPr>
        <p:spPr>
          <a:xfrm rot="4895696">
            <a:off x="2505109" y="2677415"/>
            <a:ext cx="465525" cy="288032"/>
          </a:xfrm>
          <a:prstGeom prst="lightningBol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78288" y="2389788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39" name="TextBox 38"/>
          <p:cNvSpPr txBox="1"/>
          <p:nvPr/>
        </p:nvSpPr>
        <p:spPr>
          <a:xfrm>
            <a:off x="5810702" y="23897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sp>
        <p:nvSpPr>
          <p:cNvPr id="40" name="TextBox 39"/>
          <p:cNvSpPr txBox="1"/>
          <p:nvPr/>
        </p:nvSpPr>
        <p:spPr>
          <a:xfrm>
            <a:off x="5834794" y="4014356"/>
            <a:ext cx="1192722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Syndrome</a:t>
            </a:r>
          </a:p>
          <a:p>
            <a:pPr algn="ctr"/>
            <a:r>
              <a:rPr lang="en-US" dirty="0" smtClean="0"/>
              <a:t> 0010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82993" y="5029168"/>
            <a:ext cx="121444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Syndrome</a:t>
            </a:r>
          </a:p>
          <a:p>
            <a:pPr algn="ctr"/>
            <a:r>
              <a:rPr lang="en-US" dirty="0" smtClean="0"/>
              <a:t>1100</a:t>
            </a:r>
            <a:endParaRPr lang="en-US" dirty="0"/>
          </a:p>
        </p:txBody>
      </p:sp>
      <p:sp>
        <p:nvSpPr>
          <p:cNvPr id="44" name="Lightning Bolt 43"/>
          <p:cNvSpPr/>
          <p:nvPr/>
        </p:nvSpPr>
        <p:spPr>
          <a:xfrm rot="4895696">
            <a:off x="2301152" y="2703583"/>
            <a:ext cx="465525" cy="288032"/>
          </a:xfrm>
          <a:prstGeom prst="lightningBol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40184"/>
              </p:ext>
            </p:extLst>
          </p:nvPr>
        </p:nvGraphicFramePr>
        <p:xfrm>
          <a:off x="3780130" y="1543456"/>
          <a:ext cx="1944215" cy="62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2547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7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866153" y="1642264"/>
            <a:ext cx="48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 </a:t>
            </a:r>
            <a:endParaRPr lang="en-US" b="1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96384"/>
              </p:ext>
            </p:extLst>
          </p:nvPr>
        </p:nvGraphicFramePr>
        <p:xfrm>
          <a:off x="846282" y="1507540"/>
          <a:ext cx="1944215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33374" y="1197442"/>
            <a:ext cx="15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54" name="TextBox 53"/>
          <p:cNvSpPr txBox="1"/>
          <p:nvPr/>
        </p:nvSpPr>
        <p:spPr>
          <a:xfrm>
            <a:off x="1933572" y="119744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58222"/>
              </p:ext>
            </p:extLst>
          </p:nvPr>
        </p:nvGraphicFramePr>
        <p:xfrm>
          <a:off x="3348082" y="1772332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3358912" y="14622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</a:t>
            </a:r>
            <a:endParaRPr lang="el-GR" dirty="0"/>
          </a:p>
        </p:txBody>
      </p:sp>
      <p:sp>
        <p:nvSpPr>
          <p:cNvPr id="57" name="TextBox 56"/>
          <p:cNvSpPr txBox="1"/>
          <p:nvPr/>
        </p:nvSpPr>
        <p:spPr>
          <a:xfrm>
            <a:off x="3780130" y="125294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58" name="TextBox 57"/>
          <p:cNvSpPr txBox="1"/>
          <p:nvPr/>
        </p:nvSpPr>
        <p:spPr>
          <a:xfrm>
            <a:off x="5018831" y="125294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55112"/>
              </p:ext>
            </p:extLst>
          </p:nvPr>
        </p:nvGraphicFramePr>
        <p:xfrm>
          <a:off x="6228402" y="1529364"/>
          <a:ext cx="1943998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14"/>
                <a:gridCol w="277714"/>
                <a:gridCol w="277714"/>
                <a:gridCol w="277714"/>
                <a:gridCol w="277714"/>
                <a:gridCol w="277714"/>
                <a:gridCol w="27771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066028" y="123786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61" name="TextBox 60"/>
          <p:cNvSpPr txBox="1"/>
          <p:nvPr/>
        </p:nvSpPr>
        <p:spPr>
          <a:xfrm>
            <a:off x="7446717" y="12293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sp>
        <p:nvSpPr>
          <p:cNvPr id="62" name="TextBox 61"/>
          <p:cNvSpPr txBox="1"/>
          <p:nvPr/>
        </p:nvSpPr>
        <p:spPr>
          <a:xfrm>
            <a:off x="5812904" y="15702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l-GR" b="1" dirty="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51909"/>
              </p:ext>
            </p:extLst>
          </p:nvPr>
        </p:nvGraphicFramePr>
        <p:xfrm>
          <a:off x="3784920" y="1544116"/>
          <a:ext cx="1944215" cy="62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45"/>
                <a:gridCol w="277745"/>
                <a:gridCol w="277745"/>
                <a:gridCol w="277745"/>
                <a:gridCol w="277745"/>
                <a:gridCol w="277745"/>
                <a:gridCol w="277745"/>
              </a:tblGrid>
              <a:tr h="2547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47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64" name="Picture 63" descr="erase.jpe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03935">
            <a:off x="3445492" y="1549920"/>
            <a:ext cx="420123" cy="42012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51520" y="787460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788382" y="3717032"/>
            <a:ext cx="166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Single </a:t>
            </a:r>
            <a:r>
              <a:rPr lang="en-GB" dirty="0"/>
              <a:t>error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73303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Double error</a:t>
            </a:r>
          </a:p>
        </p:txBody>
      </p:sp>
      <p:sp>
        <p:nvSpPr>
          <p:cNvPr id="68" name="Oval 67"/>
          <p:cNvSpPr/>
          <p:nvPr/>
        </p:nvSpPr>
        <p:spPr>
          <a:xfrm>
            <a:off x="7385472" y="3789040"/>
            <a:ext cx="1723032" cy="1099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Arrow Connector 68"/>
          <p:cNvCxnSpPr>
            <a:endCxn id="68" idx="2"/>
          </p:cNvCxnSpPr>
          <p:nvPr/>
        </p:nvCxnSpPr>
        <p:spPr>
          <a:xfrm>
            <a:off x="7025431" y="4332331"/>
            <a:ext cx="360041" cy="6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937517" y="3068960"/>
            <a:ext cx="6447955" cy="159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Without IS uncorrectable</a:t>
            </a:r>
          </a:p>
          <a:p>
            <a:pPr algn="ctr"/>
            <a:r>
              <a:rPr lang="en-US" sz="3200" dirty="0"/>
              <a:t>With IS </a:t>
            </a:r>
            <a:r>
              <a:rPr lang="en-US" sz="3200" dirty="0" err="1"/>
              <a:t>miscorrected</a:t>
            </a:r>
            <a:r>
              <a:rPr lang="en-US" sz="3200" dirty="0"/>
              <a:t> data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93500" y="2807154"/>
            <a:ext cx="7596336" cy="196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Can we minimize this error code strength reduction?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75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1927 -0.0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187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01962 -0.0398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375 L -0.01927 0.067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3981 L -0.01962 0.065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/>
      <p:bldP spid="12" grpId="0"/>
      <p:bldP spid="13" grpId="0"/>
      <p:bldP spid="15" grpId="0"/>
      <p:bldP spid="16" grpId="0"/>
      <p:bldP spid="22" grpId="0"/>
      <p:bldP spid="24" grpId="0"/>
      <p:bldP spid="26" grpId="0"/>
      <p:bldP spid="28" grpId="0"/>
      <p:bldP spid="30" grpId="0"/>
      <p:bldP spid="34" grpId="0"/>
      <p:bldP spid="35" grpId="0" animBg="1"/>
      <p:bldP spid="37" grpId="0" animBg="1"/>
      <p:bldP spid="38" grpId="0"/>
      <p:bldP spid="39" grpId="0"/>
      <p:bldP spid="40" grpId="0" animBg="1"/>
      <p:bldP spid="41" grpId="0" animBg="1"/>
      <p:bldP spid="44" grpId="0" animBg="1"/>
      <p:bldP spid="66" grpId="0"/>
      <p:bldP spid="67" grpId="0"/>
      <p:bldP spid="68" grpId="0" animBg="1"/>
      <p:bldP spid="3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+mn-lt"/>
              </a:rPr>
              <a:t>Outline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Implicit Storing (IS)</a:t>
            </a:r>
          </a:p>
          <a:p>
            <a:r>
              <a:rPr lang="en-US" sz="2800" dirty="0" smtClean="0"/>
              <a:t>Redundant- Encoding-of-Attributes (REA)</a:t>
            </a:r>
          </a:p>
          <a:p>
            <a:r>
              <a:rPr lang="en-US" sz="2800" dirty="0" smtClean="0"/>
              <a:t>IS with REA</a:t>
            </a:r>
          </a:p>
          <a:p>
            <a:r>
              <a:rPr lang="en-US" sz="2800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B9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B9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D9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824536"/>
          </a:xfrm>
        </p:spPr>
        <p:txBody>
          <a:bodyPr>
            <a:normAutofit fontScale="92500"/>
          </a:bodyPr>
          <a:lstStyle/>
          <a:p>
            <a:r>
              <a:rPr lang="en-US" sz="2900" dirty="0"/>
              <a:t>The </a:t>
            </a:r>
            <a:r>
              <a:rPr lang="en-US" sz="2900" dirty="0">
                <a:solidFill>
                  <a:srgbClr val="FF0000"/>
                </a:solidFill>
              </a:rPr>
              <a:t>granularity</a:t>
            </a:r>
            <a:r>
              <a:rPr lang="en-US" sz="2900" dirty="0"/>
              <a:t> for ECC protection is often </a:t>
            </a:r>
            <a:r>
              <a:rPr lang="en-US" sz="2900" dirty="0">
                <a:solidFill>
                  <a:srgbClr val="FF0000"/>
                </a:solidFill>
              </a:rPr>
              <a:t>smaller </a:t>
            </a:r>
            <a:r>
              <a:rPr lang="en-US" sz="2900" dirty="0"/>
              <a:t>than the </a:t>
            </a:r>
            <a:r>
              <a:rPr lang="en-US" sz="2900" dirty="0">
                <a:solidFill>
                  <a:srgbClr val="FF0000"/>
                </a:solidFill>
              </a:rPr>
              <a:t>granularity of </a:t>
            </a:r>
            <a:r>
              <a:rPr lang="en-US" sz="2900" dirty="0" smtClean="0">
                <a:solidFill>
                  <a:srgbClr val="FF0000"/>
                </a:solidFill>
              </a:rPr>
              <a:t>block transfer</a:t>
            </a:r>
            <a:endParaRPr lang="en-US" sz="2900" dirty="0">
              <a:solidFill>
                <a:srgbClr val="FF0000"/>
              </a:solidFill>
            </a:endParaRPr>
          </a:p>
          <a:p>
            <a:pPr lvl="2"/>
            <a:r>
              <a:rPr lang="en-US" sz="2300" dirty="0"/>
              <a:t>e</a:t>
            </a:r>
            <a:r>
              <a:rPr lang="en-US" sz="2300" dirty="0" smtClean="0"/>
              <a:t>.g</a:t>
            </a:r>
            <a:r>
              <a:rPr lang="en-US" sz="2300" dirty="0"/>
              <a:t>. ECC code protects 64 bit data, and the </a:t>
            </a:r>
            <a:r>
              <a:rPr lang="en-US" sz="2300" dirty="0" smtClean="0"/>
              <a:t>block size is </a:t>
            </a:r>
            <a:r>
              <a:rPr lang="en-US" sz="2300" dirty="0"/>
              <a:t>512 </a:t>
            </a:r>
            <a:r>
              <a:rPr lang="en-US" sz="2300" dirty="0" smtClean="0"/>
              <a:t>bits</a:t>
            </a:r>
            <a:endParaRPr lang="en-US" sz="3700" dirty="0"/>
          </a:p>
          <a:p>
            <a:endParaRPr lang="en-US" sz="2900" dirty="0"/>
          </a:p>
          <a:p>
            <a:r>
              <a:rPr lang="en-US" sz="2900" dirty="0" smtClean="0"/>
              <a:t>On writes </a:t>
            </a:r>
            <a:r>
              <a:rPr lang="en-US" sz="2900" dirty="0" smtClean="0">
                <a:solidFill>
                  <a:srgbClr val="FF0000"/>
                </a:solidFill>
              </a:rPr>
              <a:t>encode</a:t>
            </a:r>
            <a:r>
              <a:rPr lang="en-US" sz="2900" dirty="0" smtClean="0"/>
              <a:t> the same information in </a:t>
            </a:r>
            <a:r>
              <a:rPr lang="en-US" sz="2900" dirty="0" smtClean="0">
                <a:solidFill>
                  <a:srgbClr val="FF0000"/>
                </a:solidFill>
              </a:rPr>
              <a:t>multiple </a:t>
            </a:r>
            <a:r>
              <a:rPr lang="en-US" sz="2900" dirty="0" err="1" smtClean="0">
                <a:solidFill>
                  <a:srgbClr val="FF0000"/>
                </a:solidFill>
              </a:rPr>
              <a:t>codewords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dirty="0">
                <a:solidFill>
                  <a:srgbClr val="FF0000"/>
                </a:solidFill>
              </a:rPr>
              <a:t>of a block </a:t>
            </a:r>
            <a:endParaRPr lang="en-US" sz="2900" dirty="0" smtClean="0">
              <a:solidFill>
                <a:srgbClr val="FF0000"/>
              </a:solidFill>
            </a:endParaRPr>
          </a:p>
          <a:p>
            <a:pPr lvl="1"/>
            <a:r>
              <a:rPr lang="en-US" sz="2900" dirty="0" smtClean="0">
                <a:solidFill>
                  <a:srgbClr val="FF0000"/>
                </a:solidFill>
              </a:rPr>
              <a:t>Correlated words: encode same attribute information</a:t>
            </a:r>
          </a:p>
          <a:p>
            <a:pPr marL="457200" lvl="1" indent="0">
              <a:buNone/>
            </a:pPr>
            <a:endParaRPr lang="en-US" sz="2900" dirty="0" smtClean="0"/>
          </a:p>
          <a:p>
            <a:r>
              <a:rPr lang="en-US" sz="2900" dirty="0"/>
              <a:t>On </a:t>
            </a:r>
            <a:r>
              <a:rPr lang="en-US" sz="2900" dirty="0" smtClean="0"/>
              <a:t>reads when there is an error </a:t>
            </a:r>
            <a:r>
              <a:rPr lang="en-US" sz="2900" dirty="0" smtClean="0">
                <a:solidFill>
                  <a:srgbClr val="FF0000"/>
                </a:solidFill>
              </a:rPr>
              <a:t>decode</a:t>
            </a:r>
            <a:r>
              <a:rPr lang="en-US" sz="2900" dirty="0" smtClean="0"/>
              <a:t> the </a:t>
            </a:r>
            <a:r>
              <a:rPr lang="en-US" sz="2900" dirty="0" smtClean="0">
                <a:solidFill>
                  <a:srgbClr val="FF0000"/>
                </a:solidFill>
              </a:rPr>
              <a:t>correlated </a:t>
            </a:r>
            <a:r>
              <a:rPr lang="en-US" sz="2900" dirty="0" err="1" smtClean="0">
                <a:solidFill>
                  <a:srgbClr val="FF0000"/>
                </a:solidFill>
              </a:rPr>
              <a:t>codewords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dirty="0" smtClean="0"/>
              <a:t>to detect and correct the error</a:t>
            </a:r>
            <a:endParaRPr lang="en-US" sz="2900" dirty="0"/>
          </a:p>
          <a:p>
            <a:pPr marL="457200" lvl="1" indent="0">
              <a:buNone/>
            </a:pPr>
            <a:endParaRPr lang="en-US" sz="2900" dirty="0" smtClean="0"/>
          </a:p>
          <a:p>
            <a:pPr lvl="1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>
          <a:xfrm>
            <a:off x="350168" y="6376243"/>
            <a:ext cx="2133600" cy="365125"/>
          </a:xfrm>
        </p:spPr>
        <p:txBody>
          <a:bodyPr/>
          <a:lstStyle/>
          <a:p>
            <a:r>
              <a:rPr lang="en-US" dirty="0" smtClean="0"/>
              <a:t>P. Nikolaou</a:t>
            </a:r>
            <a:endParaRPr lang="en-US" dirty="0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 46,  Davis, California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Redundant Encoding of Attributes (REA)</a:t>
            </a:r>
            <a:br>
              <a:rPr lang="en-US" sz="3200" b="1" dirty="0" smtClean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85666"/>
              </p:ext>
            </p:extLst>
          </p:nvPr>
        </p:nvGraphicFramePr>
        <p:xfrm>
          <a:off x="2301760" y="5119072"/>
          <a:ext cx="64807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1720" y="4832777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Address</a:t>
            </a:r>
            <a:endParaRPr lang="en-US" sz="16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19116"/>
              </p:ext>
            </p:extLst>
          </p:nvPr>
        </p:nvGraphicFramePr>
        <p:xfrm>
          <a:off x="3046008" y="5118248"/>
          <a:ext cx="327554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264512"/>
              </p:ext>
            </p:extLst>
          </p:nvPr>
        </p:nvGraphicFramePr>
        <p:xfrm>
          <a:off x="3379596" y="5118392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598958"/>
              </p:ext>
            </p:extLst>
          </p:nvPr>
        </p:nvGraphicFramePr>
        <p:xfrm>
          <a:off x="4816346" y="5119834"/>
          <a:ext cx="327554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19552"/>
              </p:ext>
            </p:extLst>
          </p:nvPr>
        </p:nvGraphicFramePr>
        <p:xfrm>
          <a:off x="5149934" y="5119978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39032" y="5606386"/>
            <a:ext cx="41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450129" y="5124839"/>
            <a:ext cx="107601" cy="1453182"/>
            <a:chOff x="5940152" y="4570488"/>
            <a:chExt cx="107601" cy="145318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940152" y="4570488"/>
              <a:ext cx="0" cy="1450800"/>
            </a:xfrm>
            <a:prstGeom prst="line">
              <a:avLst/>
            </a:prstGeom>
            <a:ln w="4064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47753" y="4572869"/>
              <a:ext cx="0" cy="1450800"/>
            </a:xfrm>
            <a:prstGeom prst="line">
              <a:avLst/>
            </a:prstGeom>
            <a:ln w="4064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993108" y="4572870"/>
              <a:ext cx="0" cy="1450800"/>
            </a:xfrm>
            <a:prstGeom prst="line">
              <a:avLst/>
            </a:prstGeom>
            <a:ln w="4064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216988" y="5127221"/>
            <a:ext cx="107601" cy="1453182"/>
            <a:chOff x="5940152" y="4570488"/>
            <a:chExt cx="107601" cy="145318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940152" y="4570488"/>
              <a:ext cx="0" cy="1450800"/>
            </a:xfrm>
            <a:prstGeom prst="line">
              <a:avLst/>
            </a:prstGeom>
            <a:ln w="4064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47753" y="4572869"/>
              <a:ext cx="0" cy="1450800"/>
            </a:xfrm>
            <a:prstGeom prst="line">
              <a:avLst/>
            </a:prstGeom>
            <a:ln w="4064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993108" y="4572870"/>
              <a:ext cx="0" cy="1450800"/>
            </a:xfrm>
            <a:prstGeom prst="line">
              <a:avLst/>
            </a:prstGeom>
            <a:ln w="4064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3416225" y="5163966"/>
            <a:ext cx="7200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Oval 32"/>
          <p:cNvSpPr/>
          <p:nvPr/>
        </p:nvSpPr>
        <p:spPr>
          <a:xfrm>
            <a:off x="5178884" y="5164528"/>
            <a:ext cx="72008" cy="2874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U-Turn Arrow 33"/>
          <p:cNvSpPr/>
          <p:nvPr/>
        </p:nvSpPr>
        <p:spPr>
          <a:xfrm>
            <a:off x="3440040" y="4659910"/>
            <a:ext cx="1810800" cy="498866"/>
          </a:xfrm>
          <a:prstGeom prst="uturnArrow">
            <a:avLst>
              <a:gd name="adj1" fmla="val 3154"/>
              <a:gd name="adj2" fmla="val 6812"/>
              <a:gd name="adj3" fmla="val 25000"/>
              <a:gd name="adj4" fmla="val 50000"/>
              <a:gd name="adj5" fmla="val 978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5856" y="4849415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ECC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940590" y="4869160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ECC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843808" y="484465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Data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08542" y="4849415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Data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/>
      <p:bldP spid="17" grpId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7" grpId="0"/>
      <p:bldP spid="37" grpId="1"/>
      <p:bldP spid="39" grpId="0"/>
      <p:bldP spid="39" grpId="1"/>
      <p:bldP spid="43" grpId="0"/>
      <p:bldP spid="4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IS + REA=IREA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46854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it works:</a:t>
            </a:r>
          </a:p>
          <a:p>
            <a:pPr lvl="1"/>
            <a:r>
              <a:rPr lang="en-US" dirty="0" smtClean="0"/>
              <a:t>When one syndrome has no error: </a:t>
            </a:r>
            <a:r>
              <a:rPr lang="en-US" dirty="0"/>
              <a:t>b</a:t>
            </a:r>
            <a:r>
              <a:rPr lang="en-US" dirty="0" smtClean="0"/>
              <a:t>usiness as usual </a:t>
            </a:r>
          </a:p>
          <a:p>
            <a:pPr lvl="1"/>
            <a:r>
              <a:rPr lang="en-US" dirty="0" smtClean="0"/>
              <a:t>Otherwise with errors in both syndromes</a:t>
            </a:r>
          </a:p>
          <a:p>
            <a:pPr lvl="2"/>
            <a:r>
              <a:rPr lang="en-US" sz="2600" dirty="0" smtClean="0"/>
              <a:t>Read  multiple correlated locations and produce their </a:t>
            </a:r>
            <a:r>
              <a:rPr lang="en-US" sz="2600" dirty="0" err="1" smtClean="0"/>
              <a:t>codewords</a:t>
            </a:r>
            <a:endParaRPr lang="en-US" sz="2600" dirty="0" smtClean="0"/>
          </a:p>
          <a:p>
            <a:pPr lvl="2"/>
            <a:r>
              <a:rPr lang="en-US" sz="2600" dirty="0" smtClean="0"/>
              <a:t>The decoder uses many </a:t>
            </a:r>
            <a:r>
              <a:rPr lang="en-US" sz="2600" dirty="0" err="1" smtClean="0"/>
              <a:t>codewords</a:t>
            </a:r>
            <a:r>
              <a:rPr lang="en-US" sz="2600" dirty="0" smtClean="0"/>
              <a:t> to determine data and implicit bit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Changes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dirty="0"/>
              <a:t>Extend </a:t>
            </a:r>
            <a:r>
              <a:rPr lang="en-US" sz="2600" dirty="0" smtClean="0"/>
              <a:t>generate and </a:t>
            </a:r>
            <a:r>
              <a:rPr lang="en-US" sz="2600" dirty="0"/>
              <a:t>check units to consider attributes</a:t>
            </a:r>
          </a:p>
          <a:p>
            <a:pPr lvl="1"/>
            <a:r>
              <a:rPr lang="en-US" sz="2600" dirty="0" smtClean="0"/>
              <a:t>In </a:t>
            </a:r>
            <a:r>
              <a:rPr lang="en-US" sz="2600" dirty="0"/>
              <a:t>case of an error need </a:t>
            </a:r>
            <a:r>
              <a:rPr lang="en-US" sz="2600" dirty="0" smtClean="0"/>
              <a:t>to read and </a:t>
            </a:r>
            <a:r>
              <a:rPr lang="en-US" sz="2600" dirty="0"/>
              <a:t>generate </a:t>
            </a:r>
            <a:r>
              <a:rPr lang="en-US" sz="2600" dirty="0" smtClean="0"/>
              <a:t>syndromes of correlated locations</a:t>
            </a:r>
            <a:endParaRPr lang="en-US" sz="2600" dirty="0"/>
          </a:p>
          <a:p>
            <a:pPr lvl="1"/>
            <a:r>
              <a:rPr lang="en-US" sz="2600" dirty="0"/>
              <a:t>Need new </a:t>
            </a:r>
            <a:r>
              <a:rPr lang="en-US" sz="2600" dirty="0" smtClean="0"/>
              <a:t>decoder </a:t>
            </a:r>
            <a:r>
              <a:rPr lang="en-US" sz="2600" dirty="0"/>
              <a:t>that uses correlated </a:t>
            </a:r>
            <a:r>
              <a:rPr lang="en-US" sz="2600" dirty="0" smtClean="0"/>
              <a:t>location codes as </a:t>
            </a:r>
            <a:r>
              <a:rPr lang="en-US" sz="2600" dirty="0"/>
              <a:t>inputs to decide reaction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IREA: Example of a word with 2 data errors</a:t>
            </a:r>
            <a:endParaRPr lang="en-US" sz="32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P. Nikolaou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 46,  Davis, California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54589"/>
              </p:ext>
            </p:extLst>
          </p:nvPr>
        </p:nvGraphicFramePr>
        <p:xfrm>
          <a:off x="842365" y="1956414"/>
          <a:ext cx="1943998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14"/>
                <a:gridCol w="277714"/>
                <a:gridCol w="277714"/>
                <a:gridCol w="277714"/>
                <a:gridCol w="277714"/>
                <a:gridCol w="277714"/>
                <a:gridCol w="277714"/>
              </a:tblGrid>
              <a:tr h="1429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793500" y="1643316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58" name="TextBox 57"/>
          <p:cNvSpPr txBox="1"/>
          <p:nvPr/>
        </p:nvSpPr>
        <p:spPr>
          <a:xfrm>
            <a:off x="2102514" y="165186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19239"/>
              </p:ext>
            </p:extLst>
          </p:nvPr>
        </p:nvGraphicFramePr>
        <p:xfrm>
          <a:off x="3714139" y="2130402"/>
          <a:ext cx="1701000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00"/>
                <a:gridCol w="243000"/>
                <a:gridCol w="243000"/>
                <a:gridCol w="243000"/>
                <a:gridCol w="243000"/>
                <a:gridCol w="243000"/>
                <a:gridCol w="243000"/>
              </a:tblGrid>
              <a:tr h="15566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3468716" y="1834396"/>
            <a:ext cx="1892845" cy="369332"/>
            <a:chOff x="2949879" y="4061708"/>
            <a:chExt cx="1892845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2949879" y="4061708"/>
              <a:ext cx="1512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l-GR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209217" y="406170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ECC</a:t>
              </a:r>
              <a:endParaRPr lang="el-GR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786365" y="23560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l-GR" b="1" dirty="0"/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04208"/>
              </p:ext>
            </p:extLst>
          </p:nvPr>
        </p:nvGraphicFramePr>
        <p:xfrm>
          <a:off x="410101" y="2221340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?</a:t>
                      </a:r>
                      <a:endParaRPr lang="el-G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363095" y="1916788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73738"/>
              </p:ext>
            </p:extLst>
          </p:nvPr>
        </p:nvGraphicFramePr>
        <p:xfrm>
          <a:off x="3131532" y="2036148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3098654" y="1707466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22451"/>
              </p:ext>
            </p:extLst>
          </p:nvPr>
        </p:nvGraphicFramePr>
        <p:xfrm>
          <a:off x="3131532" y="2766046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098654" y="2437364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sp>
        <p:nvSpPr>
          <p:cNvPr id="77" name="TextBox 76"/>
          <p:cNvSpPr txBox="1"/>
          <p:nvPr/>
        </p:nvSpPr>
        <p:spPr>
          <a:xfrm>
            <a:off x="270000" y="1178513"/>
            <a:ext cx="1778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 Word 1</a:t>
            </a:r>
            <a:endParaRPr lang="en-US" b="1" dirty="0"/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22435"/>
              </p:ext>
            </p:extLst>
          </p:nvPr>
        </p:nvGraphicFramePr>
        <p:xfrm>
          <a:off x="994765" y="4125946"/>
          <a:ext cx="1943998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714"/>
                <a:gridCol w="277714"/>
                <a:gridCol w="277714"/>
                <a:gridCol w="277714"/>
                <a:gridCol w="277714"/>
                <a:gridCol w="277714"/>
                <a:gridCol w="277714"/>
              </a:tblGrid>
              <a:tr h="1429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945900" y="3812848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90" name="TextBox 89"/>
          <p:cNvSpPr txBox="1"/>
          <p:nvPr/>
        </p:nvSpPr>
        <p:spPr>
          <a:xfrm>
            <a:off x="2254914" y="38213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ECC</a:t>
            </a:r>
            <a:endParaRPr lang="el-GR" dirty="0"/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2819"/>
              </p:ext>
            </p:extLst>
          </p:nvPr>
        </p:nvGraphicFramePr>
        <p:xfrm>
          <a:off x="3866539" y="4299934"/>
          <a:ext cx="1701000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00"/>
                <a:gridCol w="243000"/>
                <a:gridCol w="243000"/>
                <a:gridCol w="243000"/>
                <a:gridCol w="243000"/>
                <a:gridCol w="243000"/>
                <a:gridCol w="243000"/>
              </a:tblGrid>
              <a:tr h="15566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4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92" name="Group 91"/>
          <p:cNvGrpSpPr/>
          <p:nvPr/>
        </p:nvGrpSpPr>
        <p:grpSpPr>
          <a:xfrm>
            <a:off x="3621116" y="4003928"/>
            <a:ext cx="1892845" cy="369332"/>
            <a:chOff x="2949879" y="4061708"/>
            <a:chExt cx="1892845" cy="369332"/>
          </a:xfrm>
        </p:grpSpPr>
        <p:sp>
          <p:nvSpPr>
            <p:cNvPr id="93" name="TextBox 92"/>
            <p:cNvSpPr txBox="1"/>
            <p:nvPr/>
          </p:nvSpPr>
          <p:spPr>
            <a:xfrm>
              <a:off x="2949879" y="4061708"/>
              <a:ext cx="1512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l-GR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209217" y="406170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ECC</a:t>
              </a:r>
              <a:endParaRPr lang="el-GR" dirty="0"/>
            </a:p>
          </p:txBody>
        </p:sp>
      </p:grpSp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07013"/>
              </p:ext>
            </p:extLst>
          </p:nvPr>
        </p:nvGraphicFramePr>
        <p:xfrm>
          <a:off x="7917461" y="4660364"/>
          <a:ext cx="729000" cy="62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00"/>
                <a:gridCol w="243000"/>
                <a:gridCol w="243000"/>
              </a:tblGrid>
              <a:tr h="1894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</a:t>
                      </a:r>
                      <a:endParaRPr lang="el-GR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7629213" y="4355812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98" name="TextBox 97"/>
          <p:cNvSpPr txBox="1"/>
          <p:nvPr/>
        </p:nvSpPr>
        <p:spPr>
          <a:xfrm>
            <a:off x="2938765" y="45255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l-GR" b="1" dirty="0"/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64410"/>
              </p:ext>
            </p:extLst>
          </p:nvPr>
        </p:nvGraphicFramePr>
        <p:xfrm>
          <a:off x="562501" y="4390872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?</a:t>
                      </a:r>
                      <a:endParaRPr lang="el-GR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515495" y="4086320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92108"/>
              </p:ext>
            </p:extLst>
          </p:nvPr>
        </p:nvGraphicFramePr>
        <p:xfrm>
          <a:off x="3283932" y="4205680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3251054" y="3876998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606851"/>
              </p:ext>
            </p:extLst>
          </p:nvPr>
        </p:nvGraphicFramePr>
        <p:xfrm>
          <a:off x="3283932" y="4935578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3251054" y="4606896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75096"/>
              </p:ext>
            </p:extLst>
          </p:nvPr>
        </p:nvGraphicFramePr>
        <p:xfrm>
          <a:off x="7485198" y="4930368"/>
          <a:ext cx="3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l-GR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7452320" y="4601686"/>
            <a:ext cx="46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</a:t>
            </a:r>
            <a:endParaRPr lang="el-GR" dirty="0"/>
          </a:p>
        </p:txBody>
      </p:sp>
      <p:sp>
        <p:nvSpPr>
          <p:cNvPr id="109" name="TextBox 108"/>
          <p:cNvSpPr txBox="1"/>
          <p:nvPr/>
        </p:nvSpPr>
        <p:spPr>
          <a:xfrm>
            <a:off x="5690347" y="3845831"/>
            <a:ext cx="1183198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Syndrome</a:t>
            </a:r>
          </a:p>
          <a:p>
            <a:pPr algn="ctr"/>
            <a:r>
              <a:rPr lang="en-US" dirty="0" smtClean="0"/>
              <a:t>1110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5665033" y="4721300"/>
            <a:ext cx="1189217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Syndrome</a:t>
            </a:r>
          </a:p>
          <a:p>
            <a:pPr algn="ctr"/>
            <a:r>
              <a:rPr lang="en-US" dirty="0" smtClean="0"/>
              <a:t> 0000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95536" y="3299500"/>
            <a:ext cx="1778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 Word 2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626524" y="1767857"/>
            <a:ext cx="1192722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Syndrome</a:t>
            </a:r>
          </a:p>
          <a:p>
            <a:pPr algn="ctr"/>
            <a:r>
              <a:rPr lang="en-US" dirty="0" smtClean="0"/>
              <a:t> 0010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674723" y="2782669"/>
            <a:ext cx="121444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Syndrome</a:t>
            </a:r>
          </a:p>
          <a:p>
            <a:pPr algn="ctr"/>
            <a:r>
              <a:rPr lang="en-US" dirty="0" smtClean="0"/>
              <a:t>1100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80112" y="1470533"/>
            <a:ext cx="166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Single </a:t>
            </a:r>
            <a:r>
              <a:rPr lang="en-GB" dirty="0"/>
              <a:t>error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65033" y="247864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Double error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644366" y="3563724"/>
            <a:ext cx="166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Single </a:t>
            </a:r>
            <a:r>
              <a:rPr lang="en-GB" dirty="0"/>
              <a:t>error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65033" y="44278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</a:t>
            </a:r>
            <a:r>
              <a:rPr lang="en-GB" dirty="0"/>
              <a:t>error</a:t>
            </a:r>
          </a:p>
        </p:txBody>
      </p:sp>
      <p:sp>
        <p:nvSpPr>
          <p:cNvPr id="85" name="Oval 84"/>
          <p:cNvSpPr/>
          <p:nvPr/>
        </p:nvSpPr>
        <p:spPr>
          <a:xfrm>
            <a:off x="7236297" y="4418001"/>
            <a:ext cx="1723032" cy="10992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Straight Arrow Connector 85"/>
          <p:cNvCxnSpPr>
            <a:endCxn id="85" idx="2"/>
          </p:cNvCxnSpPr>
          <p:nvPr/>
        </p:nvCxnSpPr>
        <p:spPr>
          <a:xfrm>
            <a:off x="6876256" y="4961292"/>
            <a:ext cx="360041" cy="6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8" idx="2"/>
            <a:endCxn id="74" idx="3"/>
          </p:cNvCxnSpPr>
          <p:nvPr/>
        </p:nvCxnSpPr>
        <p:spPr>
          <a:xfrm flipH="1" flipV="1">
            <a:off x="6889169" y="3105835"/>
            <a:ext cx="795614" cy="18651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-108519" y="1052736"/>
            <a:ext cx="9067848" cy="4770767"/>
          </a:xfrm>
          <a:prstGeom prst="round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46" y="1330884"/>
            <a:ext cx="1822577" cy="1766622"/>
          </a:xfrm>
          <a:prstGeom prst="rect">
            <a:avLst/>
          </a:prstGeom>
        </p:spPr>
      </p:pic>
      <p:sp>
        <p:nvSpPr>
          <p:cNvPr id="87" name="Rounded Rectangle 86"/>
          <p:cNvSpPr/>
          <p:nvPr/>
        </p:nvSpPr>
        <p:spPr>
          <a:xfrm>
            <a:off x="1227506" y="3034570"/>
            <a:ext cx="6447955" cy="15948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With </a:t>
            </a:r>
            <a:r>
              <a:rPr lang="en-US" sz="3600" b="1" dirty="0"/>
              <a:t>IS </a:t>
            </a:r>
            <a:r>
              <a:rPr lang="en-US" sz="3600" b="1" dirty="0" err="1"/>
              <a:t>miscorrected</a:t>
            </a:r>
            <a:r>
              <a:rPr lang="en-US" sz="3600" b="1" dirty="0"/>
              <a:t> data 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With IREA uncorrectable  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1927 -0.0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18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1962 -0.039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375 L -0.01927 0.0675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3982 L -0.01962 0.065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6" grpId="0"/>
      <p:bldP spid="98" grpId="0"/>
      <p:bldP spid="100" grpId="0"/>
      <p:bldP spid="102" grpId="0"/>
      <p:bldP spid="104" grpId="0"/>
      <p:bldP spid="108" grpId="0"/>
      <p:bldP spid="109" grpId="0" animBg="1"/>
      <p:bldP spid="110" grpId="0" animBg="1"/>
      <p:bldP spid="78" grpId="0" animBg="1"/>
      <p:bldP spid="82" grpId="0"/>
      <p:bldP spid="83" grpId="0"/>
      <p:bldP spid="85" grpId="0" animBg="1"/>
      <p:bldP spid="10" grpId="0" animBg="1"/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Some key design implications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4525963"/>
          </a:xfrm>
        </p:spPr>
        <p:txBody>
          <a:bodyPr>
            <a:normAutofit/>
          </a:bodyPr>
          <a:lstStyle/>
          <a:p>
            <a:r>
              <a:rPr lang="en-US" dirty="0"/>
              <a:t>No changes in the SRAM macros and </a:t>
            </a:r>
            <a:r>
              <a:rPr lang="en-US" dirty="0" smtClean="0"/>
              <a:t>DIMMs</a:t>
            </a:r>
            <a:endParaRPr lang="en-US" dirty="0"/>
          </a:p>
          <a:p>
            <a:r>
              <a:rPr lang="en-US" dirty="0" smtClean="0"/>
              <a:t>Changes limited in the cache and memory controllers </a:t>
            </a:r>
          </a:p>
          <a:p>
            <a:r>
              <a:rPr lang="en-US" dirty="0" smtClean="0"/>
              <a:t>Required changes are minimal, handful of gates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What else discussed in the paper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How Implicit Storing and Redundant Encoding of Attributes reacts in the presence of errors in correlated words</a:t>
            </a:r>
          </a:p>
          <a:p>
            <a:endParaRPr lang="en-US" dirty="0" smtClean="0"/>
          </a:p>
          <a:p>
            <a:r>
              <a:rPr lang="en-US" dirty="0" smtClean="0"/>
              <a:t>Discuss Error Code Tagging (ECT) </a:t>
            </a:r>
            <a:r>
              <a:rPr lang="en-US" sz="3400" dirty="0"/>
              <a:t>[</a:t>
            </a:r>
            <a:r>
              <a:rPr lang="en-US" sz="3400" dirty="0" err="1"/>
              <a:t>Gumpertz</a:t>
            </a:r>
            <a:r>
              <a:rPr lang="en-US" sz="3400" dirty="0"/>
              <a:t> 1983</a:t>
            </a:r>
            <a:r>
              <a:rPr lang="en-US" sz="3400" dirty="0" smtClean="0"/>
              <a:t>]</a:t>
            </a:r>
            <a:endParaRPr lang="en-US" sz="900" dirty="0" smtClean="0"/>
          </a:p>
          <a:p>
            <a:pPr lvl="1"/>
            <a:r>
              <a:rPr lang="en-US" dirty="0" smtClean="0"/>
              <a:t>ECT useful for encoding attributes that are available at write and read time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xplain </a:t>
            </a:r>
            <a:r>
              <a:rPr lang="en-US" dirty="0"/>
              <a:t>differences with IS</a:t>
            </a:r>
          </a:p>
          <a:p>
            <a:pPr lvl="1"/>
            <a:r>
              <a:rPr lang="en-US" dirty="0" smtClean="0"/>
              <a:t>How to combine ECT + REA=EREA</a:t>
            </a:r>
          </a:p>
          <a:p>
            <a:endParaRPr lang="en-US" dirty="0" smtClean="0"/>
          </a:p>
          <a:p>
            <a:r>
              <a:rPr lang="en-US" dirty="0" smtClean="0"/>
              <a:t>Temporal and Spatial reliability analysis for single bit transient errors</a:t>
            </a:r>
          </a:p>
          <a:p>
            <a:endParaRPr lang="en-US" dirty="0" smtClean="0"/>
          </a:p>
          <a:p>
            <a:r>
              <a:rPr lang="en-US" dirty="0" smtClean="0"/>
              <a:t>Discuss performance overheads of IREA and EREA</a:t>
            </a:r>
          </a:p>
          <a:p>
            <a:endParaRPr lang="en-US" dirty="0" smtClean="0"/>
          </a:p>
          <a:p>
            <a:r>
              <a:rPr lang="en-US" dirty="0"/>
              <a:t>Discuss </a:t>
            </a:r>
            <a:r>
              <a:rPr lang="en-US" dirty="0" smtClean="0"/>
              <a:t>selective use of IS and REA</a:t>
            </a:r>
          </a:p>
          <a:p>
            <a:endParaRPr lang="en-US" dirty="0" smtClean="0"/>
          </a:p>
          <a:p>
            <a:r>
              <a:rPr lang="en-US" dirty="0" smtClean="0"/>
              <a:t>Area, Delay and Scalability analysis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04" y="375692"/>
            <a:ext cx="9145016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Implications on the Memory Organization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407076"/>
            <a:ext cx="8229600" cy="1517868"/>
          </a:xfrm>
        </p:spPr>
        <p:txBody>
          <a:bodyPr>
            <a:normAutofit fontScale="25000" lnSpcReduction="20000"/>
          </a:bodyPr>
          <a:lstStyle/>
          <a:p>
            <a:endParaRPr lang="en-US" sz="8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Protect data from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faults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GB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 code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to detect and correct errors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[Hamming 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1950] </a:t>
            </a:r>
            <a:endParaRPr lang="en-GB" sz="7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availability</a:t>
            </a:r>
          </a:p>
          <a:p>
            <a:pPr marL="742950" lvl="2" indent="-342900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 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Poison bit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inimize failures from uncorrectable errors 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[Weaver 2004]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2" indent="0">
              <a:buNone/>
            </a:pP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6114" y="6346498"/>
            <a:ext cx="2133600" cy="365125"/>
          </a:xfrm>
        </p:spPr>
        <p:txBody>
          <a:bodyPr/>
          <a:lstStyle/>
          <a:p>
            <a:fld id="{54F683A5-082B-4792-81DE-5498E75F18C8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0" y="0"/>
            <a:ext cx="9144000" cy="500042"/>
            <a:chOff x="0" y="0"/>
            <a:chExt cx="9144000" cy="500042"/>
          </a:xfrm>
        </p:grpSpPr>
        <p:sp>
          <p:nvSpPr>
            <p:cNvPr id="51" name="Rectangle 50"/>
            <p:cNvSpPr/>
            <p:nvPr/>
          </p:nvSpPr>
          <p:spPr>
            <a:xfrm>
              <a:off x="0" y="0"/>
              <a:ext cx="9144000" cy="5000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3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40000" cy="500042"/>
            </a:xfrm>
            <a:prstGeom prst="rect">
              <a:avLst/>
            </a:prstGeom>
            <a:noFill/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000" y="0"/>
              <a:ext cx="540000" cy="48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24949"/>
              </p:ext>
            </p:extLst>
          </p:nvPr>
        </p:nvGraphicFramePr>
        <p:xfrm>
          <a:off x="3127470" y="4182968"/>
          <a:ext cx="64807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2960486" y="379581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Address</a:t>
            </a:r>
            <a:endParaRPr lang="en-US" b="1" dirty="0"/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55021"/>
              </p:ext>
            </p:extLst>
          </p:nvPr>
        </p:nvGraphicFramePr>
        <p:xfrm>
          <a:off x="3871718" y="4182144"/>
          <a:ext cx="327554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40988"/>
              </p:ext>
            </p:extLst>
          </p:nvPr>
        </p:nvGraphicFramePr>
        <p:xfrm>
          <a:off x="4205306" y="4182288"/>
          <a:ext cx="208280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05701"/>
              </p:ext>
            </p:extLst>
          </p:nvPr>
        </p:nvGraphicFramePr>
        <p:xfrm>
          <a:off x="5117476" y="4183730"/>
          <a:ext cx="327554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18683"/>
              </p:ext>
            </p:extLst>
          </p:nvPr>
        </p:nvGraphicFramePr>
        <p:xfrm>
          <a:off x="5451064" y="4183874"/>
          <a:ext cx="208280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740162" y="4670282"/>
            <a:ext cx="41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/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26648"/>
              </p:ext>
            </p:extLst>
          </p:nvPr>
        </p:nvGraphicFramePr>
        <p:xfrm>
          <a:off x="4416757" y="4182968"/>
          <a:ext cx="208800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3764"/>
              </p:ext>
            </p:extLst>
          </p:nvPr>
        </p:nvGraphicFramePr>
        <p:xfrm>
          <a:off x="5659344" y="4185436"/>
          <a:ext cx="208800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1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Summary and Conclusions (1)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5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Many techniques to improve performance, reliability, availability, security, energy rely on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xtra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nformation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stored in</a:t>
            </a:r>
            <a:r>
              <a:rPr lang="en-US" dirty="0" smtClean="0">
                <a:solidFill>
                  <a:srgbClr val="FF0000"/>
                </a:solidFill>
              </a:rPr>
              <a:t> memory</a:t>
            </a:r>
            <a:endParaRPr lang="en-US" dirty="0" smtClean="0"/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Propose: </a:t>
            </a:r>
            <a:r>
              <a:rPr lang="en-US" dirty="0" smtClean="0">
                <a:solidFill>
                  <a:srgbClr val="FF0000"/>
                </a:solidFill>
              </a:rPr>
              <a:t>Implicit Storing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Redundant Encoding of Attributes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Implicit Storing: </a:t>
            </a:r>
            <a:r>
              <a:rPr lang="en-US" dirty="0" smtClean="0">
                <a:solidFill>
                  <a:srgbClr val="FF0000"/>
                </a:solidFill>
              </a:rPr>
              <a:t>extend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en-US" dirty="0" smtClean="0">
                <a:solidFill>
                  <a:srgbClr val="FF0000"/>
                </a:solidFill>
              </a:rPr>
              <a:t>logical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capacity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a memory array without increasing its </a:t>
            </a:r>
            <a:r>
              <a:rPr lang="en-US" dirty="0" smtClean="0">
                <a:solidFill>
                  <a:srgbClr val="FF0000"/>
                </a:solidFill>
              </a:rPr>
              <a:t>physical capacity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Save extra information </a:t>
            </a:r>
            <a:endParaRPr lang="en-US" sz="3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700" dirty="0" smtClean="0">
                <a:solidFill>
                  <a:srgbClr val="FF0000"/>
                </a:solidFill>
              </a:rPr>
              <a:t>without area and energy overheads </a:t>
            </a:r>
            <a:endParaRPr lang="en-US" sz="2700" dirty="0">
              <a:solidFill>
                <a:srgbClr val="FF0000"/>
              </a:solidFill>
            </a:endParaRPr>
          </a:p>
          <a:p>
            <a:pPr lvl="1"/>
            <a:r>
              <a:rPr lang="en-US" sz="2700" dirty="0" smtClean="0">
                <a:solidFill>
                  <a:srgbClr val="FF0000"/>
                </a:solidFill>
              </a:rPr>
              <a:t>with minimal performance impact</a:t>
            </a:r>
          </a:p>
          <a:p>
            <a:endParaRPr lang="en-US" sz="3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causes reduction 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the code strength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Summary and Conclusions</a:t>
            </a:r>
            <a:r>
              <a:rPr lang="en-US" sz="3200" b="1" dirty="0" smtClean="0">
                <a:latin typeface="+mn-lt"/>
              </a:rPr>
              <a:t> (2)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Redundant encoding of Attributes: </a:t>
            </a:r>
            <a:r>
              <a:rPr lang="en-US" dirty="0">
                <a:solidFill>
                  <a:srgbClr val="FF0000"/>
                </a:solidFill>
              </a:rPr>
              <a:t>redundantly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encode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en-US" dirty="0">
                <a:solidFill>
                  <a:srgbClr val="FF0000"/>
                </a:solidFill>
              </a:rPr>
              <a:t>same attributes in multiple </a:t>
            </a:r>
            <a:r>
              <a:rPr lang="en-US" dirty="0" err="1" smtClean="0">
                <a:solidFill>
                  <a:srgbClr val="FF0000"/>
                </a:solidFill>
              </a:rPr>
              <a:t>codewords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 can </a:t>
            </a:r>
            <a:r>
              <a:rPr lang="en-US" dirty="0" smtClean="0">
                <a:solidFill>
                  <a:srgbClr val="FF0000"/>
                </a:solidFill>
              </a:rPr>
              <a:t>minimize the </a:t>
            </a:r>
            <a:r>
              <a:rPr lang="en-US" dirty="0">
                <a:solidFill>
                  <a:srgbClr val="FF0000"/>
                </a:solidFill>
              </a:rPr>
              <a:t>reduction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</a:t>
            </a:r>
            <a:r>
              <a:rPr lang="en-US" dirty="0">
                <a:solidFill>
                  <a:srgbClr val="FF0000"/>
                </a:solidFill>
              </a:rPr>
              <a:t>code </a:t>
            </a:r>
            <a:r>
              <a:rPr lang="en-US" dirty="0" smtClean="0">
                <a:solidFill>
                  <a:srgbClr val="FF0000"/>
                </a:solidFill>
              </a:rPr>
              <a:t>strength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Applicable to both IS and ECT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Minimal </a:t>
            </a:r>
            <a:r>
              <a:rPr lang="en-US" dirty="0"/>
              <a:t>impact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Future work: </a:t>
            </a:r>
            <a:r>
              <a:rPr lang="en-US" dirty="0" smtClean="0"/>
              <a:t>Applications and detailed analysis of correlated errors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40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Acknowledgments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Eurocloud</a:t>
            </a:r>
            <a:r>
              <a:rPr lang="en-US" dirty="0" smtClean="0"/>
              <a:t>” and “</a:t>
            </a:r>
            <a:r>
              <a:rPr lang="en-US" dirty="0" err="1" smtClean="0"/>
              <a:t>Harpa</a:t>
            </a:r>
            <a:r>
              <a:rPr lang="en-US" dirty="0" smtClean="0"/>
              <a:t>” FP7 Projects</a:t>
            </a:r>
          </a:p>
          <a:p>
            <a:r>
              <a:rPr lang="en-US" dirty="0" smtClean="0"/>
              <a:t>HIPEAC FP7 Network of Excellence</a:t>
            </a:r>
          </a:p>
          <a:p>
            <a:r>
              <a:rPr lang="en-US" dirty="0" smtClean="0"/>
              <a:t>Spanish Ministry of Science and Innovation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5697" y="4484571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email: </a:t>
            </a:r>
            <a:r>
              <a:rPr lang="en-US" sz="2400" dirty="0" smtClean="0">
                <a:hlinkClick r:id="rId5"/>
              </a:rPr>
              <a:t>panagiota.nikolaou@cs.ucy.ac.cy</a:t>
            </a:r>
            <a:endParaRPr lang="en-US" sz="2400" dirty="0" smtClean="0"/>
          </a:p>
          <a:p>
            <a:r>
              <a:rPr lang="en-US" sz="2400" dirty="0"/>
              <a:t>r</a:t>
            </a:r>
            <a:r>
              <a:rPr lang="en-US" sz="2400" dirty="0" smtClean="0"/>
              <a:t>oom: </a:t>
            </a:r>
            <a:r>
              <a:rPr lang="el-GR" sz="2400" dirty="0"/>
              <a:t>ΘΕΕ01</a:t>
            </a:r>
            <a:r>
              <a:rPr lang="en-US" sz="2400" dirty="0" smtClean="0"/>
              <a:t> 124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14410" y="2919115"/>
            <a:ext cx="1140845" cy="2121409"/>
            <a:chOff x="7028733" y="1459384"/>
            <a:chExt cx="1263935" cy="19628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61" r="71455" b="5540"/>
            <a:stretch/>
          </p:blipFill>
          <p:spPr>
            <a:xfrm>
              <a:off x="7028733" y="1556792"/>
              <a:ext cx="1068837" cy="1865424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871668" y="1459384"/>
              <a:ext cx="421000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858968" y="2564904"/>
              <a:ext cx="421000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loud Callout 4"/>
          <p:cNvSpPr/>
          <p:nvPr/>
        </p:nvSpPr>
        <p:spPr>
          <a:xfrm>
            <a:off x="2555776" y="1628800"/>
            <a:ext cx="3564396" cy="1395593"/>
          </a:xfrm>
          <a:prstGeom prst="cloudCallout">
            <a:avLst>
              <a:gd name="adj1" fmla="val 56066"/>
              <a:gd name="adj2" fmla="val 5955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Thanks</a:t>
            </a:r>
            <a:r>
              <a:rPr lang="en-US" sz="3600" b="1" dirty="0">
                <a:solidFill>
                  <a:schemeClr val="bg1"/>
                </a:solidFill>
              </a:rPr>
              <a:t>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217"/>
            <a:ext cx="8401080" cy="4383087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/>
              <a:t>Prevent malicious </a:t>
            </a:r>
            <a:r>
              <a:rPr lang="en-US" sz="2000" b="1" dirty="0" smtClean="0"/>
              <a:t>attacks</a:t>
            </a:r>
          </a:p>
          <a:p>
            <a:pPr marL="742950" lvl="2" indent="-342900"/>
            <a:r>
              <a:rPr lang="en-US" sz="1800" dirty="0" smtClean="0"/>
              <a:t>Track dynamically dependence to input data with </a:t>
            </a:r>
            <a:r>
              <a:rPr lang="en-US" sz="1800" dirty="0" smtClean="0">
                <a:solidFill>
                  <a:srgbClr val="FF0000"/>
                </a:solidFill>
              </a:rPr>
              <a:t>taint bits </a:t>
            </a:r>
            <a:r>
              <a:rPr lang="en-US" sz="1800" b="1" dirty="0"/>
              <a:t>[</a:t>
            </a:r>
            <a:r>
              <a:rPr lang="en-US" sz="1800" b="1" dirty="0" err="1"/>
              <a:t>Suh</a:t>
            </a:r>
            <a:r>
              <a:rPr lang="en-US" sz="1800" b="1" dirty="0"/>
              <a:t> 2004]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082"/>
            <a:ext cx="8229600" cy="40867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Implications on the Memory Organization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9144000" cy="500042"/>
            <a:chOff x="0" y="0"/>
            <a:chExt cx="9144000" cy="500042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9144000" cy="5000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40000" cy="500042"/>
            </a:xfrm>
            <a:prstGeom prst="rect">
              <a:avLst/>
            </a:prstGeom>
            <a:noFill/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000" y="0"/>
              <a:ext cx="540000" cy="48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33517"/>
              </p:ext>
            </p:extLst>
          </p:nvPr>
        </p:nvGraphicFramePr>
        <p:xfrm>
          <a:off x="2729984" y="3528122"/>
          <a:ext cx="64807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563000" y="31409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Address</a:t>
            </a:r>
            <a:endParaRPr lang="en-US" b="1" dirty="0"/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20923"/>
              </p:ext>
            </p:extLst>
          </p:nvPr>
        </p:nvGraphicFramePr>
        <p:xfrm>
          <a:off x="3474232" y="3527298"/>
          <a:ext cx="327554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9600"/>
              </p:ext>
            </p:extLst>
          </p:nvPr>
        </p:nvGraphicFramePr>
        <p:xfrm>
          <a:off x="3807820" y="3527442"/>
          <a:ext cx="208280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93485"/>
              </p:ext>
            </p:extLst>
          </p:nvPr>
        </p:nvGraphicFramePr>
        <p:xfrm>
          <a:off x="4980684" y="3528884"/>
          <a:ext cx="327554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52824"/>
              </p:ext>
            </p:extLst>
          </p:nvPr>
        </p:nvGraphicFramePr>
        <p:xfrm>
          <a:off x="5314272" y="3529028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4603370" y="4015436"/>
            <a:ext cx="41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/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171099"/>
              </p:ext>
            </p:extLst>
          </p:nvPr>
        </p:nvGraphicFramePr>
        <p:xfrm>
          <a:off x="4019271" y="3528122"/>
          <a:ext cx="208800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91204"/>
              </p:ext>
            </p:extLst>
          </p:nvPr>
        </p:nvGraphicFramePr>
        <p:xfrm>
          <a:off x="5522552" y="3530590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534960"/>
              </p:ext>
            </p:extLst>
          </p:nvPr>
        </p:nvGraphicFramePr>
        <p:xfrm>
          <a:off x="4231089" y="3527753"/>
          <a:ext cx="208800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28355"/>
              </p:ext>
            </p:extLst>
          </p:nvPr>
        </p:nvGraphicFramePr>
        <p:xfrm>
          <a:off x="5731352" y="3531721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+mn-lt"/>
              </a:rPr>
              <a:t>Performance and Energy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on the Memory Organization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1733907"/>
            <a:ext cx="82869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/>
              <a:t>P</a:t>
            </a:r>
            <a:r>
              <a:rPr lang="en-US" b="1" dirty="0" smtClean="0"/>
              <a:t>erformance and energy benefits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dirty="0" smtClean="0"/>
              <a:t>Track the dirty status of sub-block with extra bits </a:t>
            </a:r>
            <a:r>
              <a:rPr lang="en-US" b="1" dirty="0" smtClean="0"/>
              <a:t>[Wang 2009]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dirty="0" smtClean="0"/>
              <a:t>Full-Empty bits </a:t>
            </a:r>
            <a:r>
              <a:rPr lang="en-US" b="1" dirty="0" smtClean="0"/>
              <a:t>[Smith 1981]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dirty="0" smtClean="0"/>
              <a:t>Tagged Memory </a:t>
            </a:r>
            <a:r>
              <a:rPr lang="en-US" b="1" dirty="0" smtClean="0"/>
              <a:t>[</a:t>
            </a:r>
            <a:r>
              <a:rPr lang="en-US" b="1" dirty="0" err="1" smtClean="0"/>
              <a:t>Gumpertz</a:t>
            </a:r>
            <a:r>
              <a:rPr lang="en-US" b="1" dirty="0" smtClean="0"/>
              <a:t> 1983]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dirty="0" smtClean="0"/>
              <a:t>…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37065"/>
              </p:ext>
            </p:extLst>
          </p:nvPr>
        </p:nvGraphicFramePr>
        <p:xfrm>
          <a:off x="2578744" y="3603305"/>
          <a:ext cx="64807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2411760" y="3216151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Address</a:t>
            </a:r>
            <a:endParaRPr lang="en-US" b="1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98125"/>
              </p:ext>
            </p:extLst>
          </p:nvPr>
        </p:nvGraphicFramePr>
        <p:xfrm>
          <a:off x="3322992" y="3602481"/>
          <a:ext cx="327554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55548"/>
              </p:ext>
            </p:extLst>
          </p:nvPr>
        </p:nvGraphicFramePr>
        <p:xfrm>
          <a:off x="3656580" y="3602625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31076"/>
              </p:ext>
            </p:extLst>
          </p:nvPr>
        </p:nvGraphicFramePr>
        <p:xfrm>
          <a:off x="5093330" y="3604067"/>
          <a:ext cx="327554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156792"/>
              </p:ext>
            </p:extLst>
          </p:nvPr>
        </p:nvGraphicFramePr>
        <p:xfrm>
          <a:off x="5426918" y="3604211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4716016" y="4090619"/>
            <a:ext cx="41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06728"/>
              </p:ext>
            </p:extLst>
          </p:nvPr>
        </p:nvGraphicFramePr>
        <p:xfrm>
          <a:off x="3868031" y="3600130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23595"/>
              </p:ext>
            </p:extLst>
          </p:nvPr>
        </p:nvGraphicFramePr>
        <p:xfrm>
          <a:off x="5635198" y="3603392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712445"/>
              </p:ext>
            </p:extLst>
          </p:nvPr>
        </p:nvGraphicFramePr>
        <p:xfrm>
          <a:off x="4079849" y="3602936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69331"/>
              </p:ext>
            </p:extLst>
          </p:nvPr>
        </p:nvGraphicFramePr>
        <p:xfrm>
          <a:off x="5843998" y="3604523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81069"/>
              </p:ext>
            </p:extLst>
          </p:nvPr>
        </p:nvGraphicFramePr>
        <p:xfrm>
          <a:off x="4283968" y="3602625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18583"/>
              </p:ext>
            </p:extLst>
          </p:nvPr>
        </p:nvGraphicFramePr>
        <p:xfrm>
          <a:off x="6043876" y="3603969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91789"/>
              </p:ext>
            </p:extLst>
          </p:nvPr>
        </p:nvGraphicFramePr>
        <p:xfrm>
          <a:off x="4499992" y="3598416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01429"/>
              </p:ext>
            </p:extLst>
          </p:nvPr>
        </p:nvGraphicFramePr>
        <p:xfrm>
          <a:off x="6259900" y="3599760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44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What we need!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37931"/>
          </a:xfrm>
        </p:spPr>
        <p:txBody>
          <a:bodyPr/>
          <a:lstStyle/>
          <a:p>
            <a:r>
              <a:rPr lang="en-US" sz="2600" dirty="0" smtClean="0">
                <a:solidFill>
                  <a:srgbClr val="FF0000"/>
                </a:solidFill>
              </a:rPr>
              <a:t>Extra information </a:t>
            </a:r>
            <a:r>
              <a:rPr lang="en-US" sz="2600" dirty="0" smtClean="0"/>
              <a:t>in memory arrays for reliability, availability, security, performance, energy, …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But: </a:t>
            </a:r>
          </a:p>
          <a:p>
            <a:pPr lvl="2"/>
            <a:r>
              <a:rPr lang="en-US" dirty="0" smtClean="0"/>
              <a:t>more area overheads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lower memory </a:t>
            </a:r>
            <a:endParaRPr lang="en-US" dirty="0"/>
          </a:p>
          <a:p>
            <a:pPr lvl="2"/>
            <a:r>
              <a:rPr lang="en-US" dirty="0" smtClean="0"/>
              <a:t>consumes more energy</a:t>
            </a:r>
          </a:p>
          <a:p>
            <a:pPr lvl="1"/>
            <a:endParaRPr lang="en-US" dirty="0">
              <a:latin typeface="Tahoma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01524"/>
              </p:ext>
            </p:extLst>
          </p:nvPr>
        </p:nvGraphicFramePr>
        <p:xfrm>
          <a:off x="1967149" y="4615016"/>
          <a:ext cx="64807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1800165" y="420222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Address</a:t>
            </a:r>
            <a:endParaRPr lang="en-US" b="1" dirty="0"/>
          </a:p>
        </p:txBody>
      </p: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79849"/>
              </p:ext>
            </p:extLst>
          </p:nvPr>
        </p:nvGraphicFramePr>
        <p:xfrm>
          <a:off x="2711397" y="4614192"/>
          <a:ext cx="327554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86539"/>
              </p:ext>
            </p:extLst>
          </p:nvPr>
        </p:nvGraphicFramePr>
        <p:xfrm>
          <a:off x="3044985" y="4614336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10897"/>
              </p:ext>
            </p:extLst>
          </p:nvPr>
        </p:nvGraphicFramePr>
        <p:xfrm>
          <a:off x="5321859" y="4615778"/>
          <a:ext cx="327554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32912"/>
              </p:ext>
            </p:extLst>
          </p:nvPr>
        </p:nvGraphicFramePr>
        <p:xfrm>
          <a:off x="5655447" y="4615922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4944545" y="5102330"/>
            <a:ext cx="41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/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43776"/>
              </p:ext>
            </p:extLst>
          </p:nvPr>
        </p:nvGraphicFramePr>
        <p:xfrm>
          <a:off x="3256436" y="4611841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76465"/>
              </p:ext>
            </p:extLst>
          </p:nvPr>
        </p:nvGraphicFramePr>
        <p:xfrm>
          <a:off x="5863727" y="4615103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08215"/>
              </p:ext>
            </p:extLst>
          </p:nvPr>
        </p:nvGraphicFramePr>
        <p:xfrm>
          <a:off x="3468254" y="4614647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52715"/>
              </p:ext>
            </p:extLst>
          </p:nvPr>
        </p:nvGraphicFramePr>
        <p:xfrm>
          <a:off x="6072527" y="4616234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68779"/>
              </p:ext>
            </p:extLst>
          </p:nvPr>
        </p:nvGraphicFramePr>
        <p:xfrm>
          <a:off x="3672373" y="4614336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43443"/>
              </p:ext>
            </p:extLst>
          </p:nvPr>
        </p:nvGraphicFramePr>
        <p:xfrm>
          <a:off x="6272405" y="4615680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90885"/>
              </p:ext>
            </p:extLst>
          </p:nvPr>
        </p:nvGraphicFramePr>
        <p:xfrm>
          <a:off x="3888397" y="4611483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47675"/>
              </p:ext>
            </p:extLst>
          </p:nvPr>
        </p:nvGraphicFramePr>
        <p:xfrm>
          <a:off x="4099848" y="4613751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28489"/>
              </p:ext>
            </p:extLst>
          </p:nvPr>
        </p:nvGraphicFramePr>
        <p:xfrm>
          <a:off x="4311666" y="4611794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39756"/>
              </p:ext>
            </p:extLst>
          </p:nvPr>
        </p:nvGraphicFramePr>
        <p:xfrm>
          <a:off x="4515785" y="4611483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81070"/>
              </p:ext>
            </p:extLst>
          </p:nvPr>
        </p:nvGraphicFramePr>
        <p:xfrm>
          <a:off x="6483066" y="4616499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37582"/>
              </p:ext>
            </p:extLst>
          </p:nvPr>
        </p:nvGraphicFramePr>
        <p:xfrm>
          <a:off x="6691346" y="4615680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8012"/>
              </p:ext>
            </p:extLst>
          </p:nvPr>
        </p:nvGraphicFramePr>
        <p:xfrm>
          <a:off x="6900146" y="4616811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303626"/>
              </p:ext>
            </p:extLst>
          </p:nvPr>
        </p:nvGraphicFramePr>
        <p:xfrm>
          <a:off x="7100024" y="4616257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876256" y="2204864"/>
            <a:ext cx="1512168" cy="2016224"/>
            <a:chOff x="6660232" y="1844824"/>
            <a:chExt cx="1376104" cy="22465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" r="71658" b="52721"/>
            <a:stretch/>
          </p:blipFill>
          <p:spPr>
            <a:xfrm>
              <a:off x="6660232" y="1844824"/>
              <a:ext cx="1224136" cy="2246574"/>
            </a:xfrm>
            <a:prstGeom prst="rect">
              <a:avLst/>
            </a:prstGeom>
          </p:spPr>
        </p:pic>
        <p:sp>
          <p:nvSpPr>
            <p:cNvPr id="113" name="Oval 112"/>
            <p:cNvSpPr/>
            <p:nvPr/>
          </p:nvSpPr>
          <p:spPr>
            <a:xfrm>
              <a:off x="7615336" y="3263900"/>
              <a:ext cx="421000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9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669851" y="1484784"/>
            <a:ext cx="80786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Implicit storing (IS)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Do </a:t>
            </a:r>
            <a:r>
              <a:rPr lang="en-US" sz="2000" dirty="0">
                <a:solidFill>
                  <a:srgbClr val="FF0000"/>
                </a:solidFill>
              </a:rPr>
              <a:t>not store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extra information </a:t>
            </a:r>
            <a:r>
              <a:rPr lang="en-US" sz="2000" dirty="0"/>
              <a:t>in the array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Encode</a:t>
            </a:r>
            <a:r>
              <a:rPr lang="en-US" sz="2000" dirty="0"/>
              <a:t> the extra information </a:t>
            </a:r>
            <a:r>
              <a:rPr lang="en-US" sz="2000" dirty="0" smtClean="0"/>
              <a:t>in </a:t>
            </a:r>
            <a:r>
              <a:rPr lang="en-US" sz="2000" dirty="0"/>
              <a:t>the ECC </a:t>
            </a:r>
            <a:r>
              <a:rPr lang="en-US" sz="2000" dirty="0" smtClean="0"/>
              <a:t>codes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Cost-effective, </a:t>
            </a:r>
            <a:r>
              <a:rPr lang="en-US" sz="2000" dirty="0" smtClean="0"/>
              <a:t>minimal impact 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Area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nergy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Performance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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Weakens strength of ECC for data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2. Redundant Encoding of Attribute Information (REA)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Encode the same information in multiple </a:t>
            </a:r>
            <a:r>
              <a:rPr lang="en-US" sz="2000" dirty="0" err="1" smtClean="0"/>
              <a:t>codewords</a:t>
            </a:r>
            <a:r>
              <a:rPr lang="en-US" sz="2000" dirty="0" smtClean="0"/>
              <a:t> of a block </a:t>
            </a:r>
            <a:endParaRPr lang="en-US" sz="2000" dirty="0"/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 </a:t>
            </a:r>
            <a:r>
              <a:rPr lang="en-US" sz="2000" dirty="0" smtClean="0">
                <a:solidFill>
                  <a:srgbClr val="FF0000"/>
                </a:solidFill>
              </a:rPr>
              <a:t>Recovers some ECC code strength lost due to 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What we propose!!</a:t>
            </a:r>
            <a:endParaRPr lang="en-US" sz="32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99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6649"/>
              </p:ext>
            </p:extLst>
          </p:nvPr>
        </p:nvGraphicFramePr>
        <p:xfrm>
          <a:off x="5254088" y="3246864"/>
          <a:ext cx="64807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</a:tblGrid>
              <a:tr h="214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04048" y="2960569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Address</a:t>
            </a:r>
            <a:endParaRPr lang="en-US" sz="1600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95557"/>
              </p:ext>
            </p:extLst>
          </p:nvPr>
        </p:nvGraphicFramePr>
        <p:xfrm>
          <a:off x="5998336" y="3246040"/>
          <a:ext cx="327554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68691"/>
              </p:ext>
            </p:extLst>
          </p:nvPr>
        </p:nvGraphicFramePr>
        <p:xfrm>
          <a:off x="6331924" y="3246184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08178"/>
              </p:ext>
            </p:extLst>
          </p:nvPr>
        </p:nvGraphicFramePr>
        <p:xfrm>
          <a:off x="7768674" y="3247626"/>
          <a:ext cx="327554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54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55495"/>
              </p:ext>
            </p:extLst>
          </p:nvPr>
        </p:nvGraphicFramePr>
        <p:xfrm>
          <a:off x="8102262" y="3247770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391360" y="3734178"/>
            <a:ext cx="41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  <a:endParaRPr lang="en-US" b="1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58495"/>
              </p:ext>
            </p:extLst>
          </p:nvPr>
        </p:nvGraphicFramePr>
        <p:xfrm>
          <a:off x="6543375" y="3248452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7103"/>
              </p:ext>
            </p:extLst>
          </p:nvPr>
        </p:nvGraphicFramePr>
        <p:xfrm>
          <a:off x="8310542" y="3246951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69461"/>
              </p:ext>
            </p:extLst>
          </p:nvPr>
        </p:nvGraphicFramePr>
        <p:xfrm>
          <a:off x="6755193" y="3246495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967923"/>
              </p:ext>
            </p:extLst>
          </p:nvPr>
        </p:nvGraphicFramePr>
        <p:xfrm>
          <a:off x="8519342" y="3248082"/>
          <a:ext cx="20880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04343"/>
              </p:ext>
            </p:extLst>
          </p:nvPr>
        </p:nvGraphicFramePr>
        <p:xfrm>
          <a:off x="6959312" y="3246184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56614"/>
              </p:ext>
            </p:extLst>
          </p:nvPr>
        </p:nvGraphicFramePr>
        <p:xfrm>
          <a:off x="8719220" y="3247528"/>
          <a:ext cx="208280" cy="146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6402457" y="3252631"/>
            <a:ext cx="107601" cy="1453182"/>
            <a:chOff x="5940152" y="4570488"/>
            <a:chExt cx="107601" cy="145318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940152" y="4570488"/>
              <a:ext cx="0" cy="1450800"/>
            </a:xfrm>
            <a:prstGeom prst="line">
              <a:avLst/>
            </a:prstGeom>
            <a:ln w="4064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047753" y="4572869"/>
              <a:ext cx="0" cy="1450800"/>
            </a:xfrm>
            <a:prstGeom prst="line">
              <a:avLst/>
            </a:prstGeom>
            <a:ln w="4064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93108" y="4572870"/>
              <a:ext cx="0" cy="1450800"/>
            </a:xfrm>
            <a:prstGeom prst="line">
              <a:avLst/>
            </a:prstGeom>
            <a:ln w="4064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169316" y="3255013"/>
            <a:ext cx="107601" cy="1453182"/>
            <a:chOff x="5940152" y="4570488"/>
            <a:chExt cx="107601" cy="145318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940152" y="4570488"/>
              <a:ext cx="0" cy="1450800"/>
            </a:xfrm>
            <a:prstGeom prst="line">
              <a:avLst/>
            </a:prstGeom>
            <a:ln w="4064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47753" y="4572869"/>
              <a:ext cx="0" cy="1450800"/>
            </a:xfrm>
            <a:prstGeom prst="line">
              <a:avLst/>
            </a:prstGeom>
            <a:ln w="4064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993108" y="4572870"/>
              <a:ext cx="0" cy="1450800"/>
            </a:xfrm>
            <a:prstGeom prst="line">
              <a:avLst/>
            </a:prstGeom>
            <a:ln w="4064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6368553" y="3291758"/>
            <a:ext cx="7200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Oval 51"/>
          <p:cNvSpPr/>
          <p:nvPr/>
        </p:nvSpPr>
        <p:spPr>
          <a:xfrm>
            <a:off x="8131212" y="3292320"/>
            <a:ext cx="72008" cy="2874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U-Turn Arrow 52"/>
          <p:cNvSpPr/>
          <p:nvPr/>
        </p:nvSpPr>
        <p:spPr>
          <a:xfrm>
            <a:off x="6392368" y="2787702"/>
            <a:ext cx="1810800" cy="498866"/>
          </a:xfrm>
          <a:prstGeom prst="uturnArrow">
            <a:avLst>
              <a:gd name="adj1" fmla="val 3154"/>
              <a:gd name="adj2" fmla="val 6812"/>
              <a:gd name="adj3" fmla="val 25000"/>
              <a:gd name="adj4" fmla="val 50000"/>
              <a:gd name="adj5" fmla="val 978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28184" y="2977207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ECC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892918" y="299695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ECC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8039667" y="4868398"/>
            <a:ext cx="1068837" cy="1772850"/>
            <a:chOff x="7028733" y="1459384"/>
            <a:chExt cx="1263935" cy="1962832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61" r="71455" b="5540"/>
            <a:stretch/>
          </p:blipFill>
          <p:spPr>
            <a:xfrm>
              <a:off x="7028733" y="1556792"/>
              <a:ext cx="1068837" cy="1865424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7871668" y="1459384"/>
              <a:ext cx="421000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858968" y="2564904"/>
              <a:ext cx="421000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796136" y="297244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Data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460870" y="2977207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Data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897204" y="620580"/>
            <a:ext cx="1923268" cy="1962600"/>
            <a:chOff x="6617556" y="620580"/>
            <a:chExt cx="1923268" cy="1962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32" t="56958" r="26354" b="5745"/>
            <a:stretch/>
          </p:blipFill>
          <p:spPr>
            <a:xfrm>
              <a:off x="6928638" y="829890"/>
              <a:ext cx="877848" cy="175329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7460870" y="753656"/>
              <a:ext cx="927554" cy="43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613270" y="906056"/>
              <a:ext cx="927554" cy="43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596336" y="1772817"/>
              <a:ext cx="927554" cy="7149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 rot="20237314">
              <a:off x="6617556" y="1634312"/>
              <a:ext cx="425205" cy="7149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 rot="601931">
              <a:off x="6655102" y="620580"/>
              <a:ext cx="425205" cy="7149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98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51" grpId="0" animBg="1"/>
      <p:bldP spid="52" grpId="0" animBg="1"/>
      <p:bldP spid="53" grpId="0" animBg="1"/>
      <p:bldP spid="54" grpId="0"/>
      <p:bldP spid="55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+mn-lt"/>
              </a:rPr>
              <a:t>Outline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Implicit Storing (IS)</a:t>
            </a:r>
          </a:p>
          <a:p>
            <a:r>
              <a:rPr lang="en-US" sz="2800" dirty="0" smtClean="0"/>
              <a:t>Redundant- Encoding-of-Attributes (REA)</a:t>
            </a:r>
          </a:p>
          <a:p>
            <a:r>
              <a:rPr lang="en-US" sz="2800" dirty="0" smtClean="0"/>
              <a:t>IS with REA</a:t>
            </a:r>
          </a:p>
          <a:p>
            <a:r>
              <a:rPr lang="en-US" sz="2800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B9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B9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B9D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EB9D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Terminology</a:t>
            </a:r>
            <a:endParaRPr lang="en-GB" sz="3200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Nikolaou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2895600" cy="365125"/>
          </a:xfrm>
        </p:spPr>
        <p:txBody>
          <a:bodyPr/>
          <a:lstStyle/>
          <a:p>
            <a:r>
              <a:rPr lang="en-US" smtClean="0"/>
              <a:t>MICRO 46,  Davis, California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83A5-082B-4792-81DE-5498E75F18C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000" cy="500042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0"/>
            <a:ext cx="540000" cy="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0000" y="836712"/>
            <a:ext cx="9054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b="1" dirty="0" smtClean="0"/>
              <a:t>Faults: </a:t>
            </a:r>
            <a:r>
              <a:rPr lang="en-GB" sz="2400" dirty="0" smtClean="0">
                <a:solidFill>
                  <a:srgbClr val="FF0000"/>
                </a:solidFill>
              </a:rPr>
              <a:t>incorrect </a:t>
            </a:r>
            <a:r>
              <a:rPr lang="en-GB" sz="2400" dirty="0">
                <a:solidFill>
                  <a:srgbClr val="FF0000"/>
                </a:solidFill>
              </a:rPr>
              <a:t>state </a:t>
            </a:r>
            <a:r>
              <a:rPr lang="en-GB" sz="2400" dirty="0"/>
              <a:t>of hardware or </a:t>
            </a:r>
            <a:r>
              <a:rPr lang="en-GB" sz="2400" dirty="0" smtClean="0"/>
              <a:t>software resulting </a:t>
            </a:r>
            <a:r>
              <a:rPr lang="en-GB" sz="2400" dirty="0"/>
              <a:t>from physical defect, design flaw, or operator error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Faults introduced during </a:t>
            </a:r>
            <a:r>
              <a:rPr lang="en-GB" sz="2400" dirty="0">
                <a:solidFill>
                  <a:srgbClr val="FF0000"/>
                </a:solidFill>
              </a:rPr>
              <a:t>system design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Faults introduced during </a:t>
            </a:r>
            <a:r>
              <a:rPr lang="en-GB" sz="2400" dirty="0">
                <a:solidFill>
                  <a:srgbClr val="FF0000"/>
                </a:solidFill>
              </a:rPr>
              <a:t>manufacturing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Faults that occur during </a:t>
            </a:r>
            <a:r>
              <a:rPr lang="en-GB" sz="2400" dirty="0" smtClean="0">
                <a:solidFill>
                  <a:srgbClr val="FF0000"/>
                </a:solidFill>
              </a:rPr>
              <a:t>operation</a:t>
            </a:r>
          </a:p>
          <a:p>
            <a:pPr lvl="1">
              <a:lnSpc>
                <a:spcPct val="90000"/>
              </a:lnSpc>
            </a:pP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b="1" dirty="0" smtClean="0"/>
              <a:t>Error: </a:t>
            </a:r>
            <a:r>
              <a:rPr lang="en-US" sz="2400" dirty="0" smtClean="0"/>
              <a:t>an </a:t>
            </a:r>
            <a:r>
              <a:rPr lang="en-US" sz="2400" dirty="0"/>
              <a:t>incorrect state resulting from an active fault</a:t>
            </a:r>
            <a:r>
              <a:rPr lang="en-US" sz="2400" dirty="0" smtClean="0"/>
              <a:t>,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e.g</a:t>
            </a:r>
            <a:r>
              <a:rPr lang="en-US" sz="2400" dirty="0" smtClean="0"/>
              <a:t> an </a:t>
            </a:r>
            <a:r>
              <a:rPr lang="en-US" sz="2400" dirty="0"/>
              <a:t>incorrect value in memory</a:t>
            </a:r>
            <a:endParaRPr lang="en-GB" sz="24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b="1" dirty="0" smtClean="0"/>
              <a:t>Failure: </a:t>
            </a:r>
            <a:r>
              <a:rPr lang="en-GB" sz="2400" dirty="0"/>
              <a:t>system level effect of an error (</a:t>
            </a:r>
            <a:r>
              <a:rPr lang="en-GB" sz="2400" dirty="0" smtClean="0"/>
              <a:t>user-visible)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e</a:t>
            </a:r>
            <a:r>
              <a:rPr lang="en-GB" sz="2400" dirty="0" err="1" smtClean="0"/>
              <a:t>.g</a:t>
            </a:r>
            <a:r>
              <a:rPr lang="en-GB" sz="2400" dirty="0" smtClean="0"/>
              <a:t> system </a:t>
            </a:r>
            <a:r>
              <a:rPr lang="en-GB" sz="2400" dirty="0"/>
              <a:t>produces incorrect result of computation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/>
          <a:stretch/>
        </p:blipFill>
        <p:spPr>
          <a:xfrm>
            <a:off x="4559688" y="5045461"/>
            <a:ext cx="2112065" cy="1455373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3563888" y="5613320"/>
            <a:ext cx="1008112" cy="3478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Error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39030" r="23559" b="24793"/>
          <a:stretch/>
        </p:blipFill>
        <p:spPr>
          <a:xfrm>
            <a:off x="2633388" y="5592450"/>
            <a:ext cx="930500" cy="50261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622285" y="5587419"/>
            <a:ext cx="1008112" cy="3478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Fault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Lightning Bolt 21"/>
          <p:cNvSpPr/>
          <p:nvPr/>
        </p:nvSpPr>
        <p:spPr>
          <a:xfrm rot="827711">
            <a:off x="1390765" y="5308483"/>
            <a:ext cx="463039" cy="464914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err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3000372"/>
            <a:ext cx="3286148" cy="21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2899</Words>
  <Application>Microsoft Office PowerPoint</Application>
  <PresentationFormat>On-screen Show (4:3)</PresentationFormat>
  <Paragraphs>1485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Implicit-Storing and Redundant-Encoding-of-Attribute Information in  Error-Correction-Codes</vt:lpstr>
      <vt:lpstr>Logical and Physical Memory Organization</vt:lpstr>
      <vt:lpstr>Reliability Implications on the Memory Organization</vt:lpstr>
      <vt:lpstr> Security Implications on the Memory Organization  </vt:lpstr>
      <vt:lpstr>Performance and Energy Implications on the Memory Organization </vt:lpstr>
      <vt:lpstr>What we need!</vt:lpstr>
      <vt:lpstr>What we propose!!</vt:lpstr>
      <vt:lpstr>Outline</vt:lpstr>
      <vt:lpstr>Terminology</vt:lpstr>
      <vt:lpstr>Protecting data from errors</vt:lpstr>
      <vt:lpstr>Protecting data from errors</vt:lpstr>
      <vt:lpstr>Error detection codes</vt:lpstr>
      <vt:lpstr>Parity bit in the presence of data error</vt:lpstr>
      <vt:lpstr>Error correction codes</vt:lpstr>
      <vt:lpstr>ECC codes in the presence of data error</vt:lpstr>
      <vt:lpstr>ECC codes in the presence of two data error</vt:lpstr>
      <vt:lpstr>Shortened codes</vt:lpstr>
      <vt:lpstr>Outline</vt:lpstr>
      <vt:lpstr>Implicit-Storing (IS)</vt:lpstr>
      <vt:lpstr>Example parameters</vt:lpstr>
      <vt:lpstr>Example of 1 bit Implicit Storing (IS)</vt:lpstr>
      <vt:lpstr>Example of IS in the presence of data error</vt:lpstr>
      <vt:lpstr>Corner Case with 2 data errors</vt:lpstr>
      <vt:lpstr>Outline</vt:lpstr>
      <vt:lpstr>Redundant Encoding of Attributes (REA) </vt:lpstr>
      <vt:lpstr>IS + REA=IREA</vt:lpstr>
      <vt:lpstr>IREA: Example of a word with 2 data errors</vt:lpstr>
      <vt:lpstr>Some key design implications</vt:lpstr>
      <vt:lpstr>What else discussed in the paper</vt:lpstr>
      <vt:lpstr>Summary and Conclusions (1)</vt:lpstr>
      <vt:lpstr>Summary and Conclusions (2)</vt:lpstr>
      <vt:lpstr>Acknowledgments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Implicit-Storing and Redundant-Encoding –of-Attribute Information in Error-Correction-Codes</dc:title>
  <dc:creator>User</dc:creator>
  <cp:lastModifiedBy>cs05np1</cp:lastModifiedBy>
  <cp:revision>1293</cp:revision>
  <cp:lastPrinted>2013-12-04T09:17:01Z</cp:lastPrinted>
  <dcterms:created xsi:type="dcterms:W3CDTF">2013-11-28T18:24:09Z</dcterms:created>
  <dcterms:modified xsi:type="dcterms:W3CDTF">2014-03-14T17:19:10Z</dcterms:modified>
</cp:coreProperties>
</file>