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667" r:id="rId2"/>
    <p:sldId id="669" r:id="rId3"/>
    <p:sldId id="670" r:id="rId4"/>
    <p:sldId id="676" r:id="rId5"/>
    <p:sldId id="671" r:id="rId6"/>
    <p:sldId id="675" r:id="rId7"/>
    <p:sldId id="673" r:id="rId8"/>
    <p:sldId id="674" r:id="rId9"/>
    <p:sldId id="694" r:id="rId10"/>
    <p:sldId id="696" r:id="rId11"/>
    <p:sldId id="677" r:id="rId12"/>
    <p:sldId id="682" r:id="rId13"/>
    <p:sldId id="722" r:id="rId14"/>
    <p:sldId id="697" r:id="rId15"/>
    <p:sldId id="698" r:id="rId16"/>
    <p:sldId id="678" r:id="rId17"/>
    <p:sldId id="679" r:id="rId18"/>
    <p:sldId id="680" r:id="rId19"/>
    <p:sldId id="681" r:id="rId20"/>
    <p:sldId id="699" r:id="rId21"/>
    <p:sldId id="683" r:id="rId22"/>
    <p:sldId id="685" r:id="rId23"/>
    <p:sldId id="688" r:id="rId24"/>
    <p:sldId id="686" r:id="rId25"/>
    <p:sldId id="687" r:id="rId26"/>
    <p:sldId id="690" r:id="rId27"/>
    <p:sldId id="689" r:id="rId28"/>
    <p:sldId id="691" r:id="rId29"/>
    <p:sldId id="700" r:id="rId30"/>
    <p:sldId id="692" r:id="rId31"/>
    <p:sldId id="693" r:id="rId32"/>
    <p:sldId id="701" r:id="rId33"/>
    <p:sldId id="702" r:id="rId34"/>
    <p:sldId id="703" r:id="rId35"/>
    <p:sldId id="704" r:id="rId36"/>
    <p:sldId id="705" r:id="rId37"/>
    <p:sldId id="706" r:id="rId38"/>
    <p:sldId id="707" r:id="rId39"/>
    <p:sldId id="710" r:id="rId40"/>
    <p:sldId id="708" r:id="rId41"/>
    <p:sldId id="712" r:id="rId42"/>
    <p:sldId id="709" r:id="rId43"/>
    <p:sldId id="711" r:id="rId44"/>
    <p:sldId id="713" r:id="rId45"/>
    <p:sldId id="714" r:id="rId46"/>
    <p:sldId id="715" r:id="rId47"/>
    <p:sldId id="716" r:id="rId48"/>
    <p:sldId id="717" r:id="rId49"/>
    <p:sldId id="718" r:id="rId50"/>
    <p:sldId id="719" r:id="rId51"/>
    <p:sldId id="721" r:id="rId52"/>
    <p:sldId id="720" r:id="rId53"/>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888">
          <p15:clr>
            <a:srgbClr val="A4A3A4"/>
          </p15:clr>
        </p15:guide>
        <p15:guide id="2" orient="horz" pos="2448">
          <p15:clr>
            <a:srgbClr val="A4A3A4"/>
          </p15:clr>
        </p15:guide>
        <p15:guide id="3" orient="horz">
          <p15:clr>
            <a:srgbClr val="A4A3A4"/>
          </p15:clr>
        </p15:guide>
        <p15:guide id="4" orient="horz" pos="1728">
          <p15:clr>
            <a:srgbClr val="A4A3A4"/>
          </p15:clr>
        </p15:guide>
        <p15:guide id="5" orient="horz" pos="3648">
          <p15:clr>
            <a:srgbClr val="A4A3A4"/>
          </p15:clr>
        </p15:guide>
        <p15:guide id="6" orient="horz" pos="1062">
          <p15:clr>
            <a:srgbClr val="A4A3A4"/>
          </p15:clr>
        </p15:guide>
        <p15:guide id="7" orient="horz" pos="3504">
          <p15:clr>
            <a:srgbClr val="A4A3A4"/>
          </p15:clr>
        </p15:guide>
        <p15:guide id="8" orient="horz" pos="2640">
          <p15:clr>
            <a:srgbClr val="A4A3A4"/>
          </p15:clr>
        </p15:guide>
        <p15:guide id="9" pos="4320">
          <p15:clr>
            <a:srgbClr val="A4A3A4"/>
          </p15:clr>
        </p15:guide>
        <p15:guide id="10" pos="5280">
          <p15:clr>
            <a:srgbClr val="A4A3A4"/>
          </p15:clr>
        </p15:guide>
        <p15:guide id="11" pos="576">
          <p15:clr>
            <a:srgbClr val="A4A3A4"/>
          </p15:clr>
        </p15:guide>
        <p15:guide id="12" pos="1536">
          <p15:clr>
            <a:srgbClr val="A4A3A4"/>
          </p15:clr>
        </p15:guide>
        <p15:guide id="13" pos="24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B9D"/>
    <a:srgbClr val="663300"/>
    <a:srgbClr val="0033CC"/>
    <a:srgbClr val="94958B"/>
    <a:srgbClr val="545F75"/>
    <a:srgbClr val="B8B8B8"/>
    <a:srgbClr val="660066"/>
    <a:srgbClr val="0066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94" autoAdjust="0"/>
    <p:restoredTop sz="76242" autoAdjust="0"/>
  </p:normalViewPr>
  <p:slideViewPr>
    <p:cSldViewPr snapToGrid="0">
      <p:cViewPr varScale="1">
        <p:scale>
          <a:sx n="116" d="100"/>
          <a:sy n="116" d="100"/>
        </p:scale>
        <p:origin x="1086" y="108"/>
      </p:cViewPr>
      <p:guideLst>
        <p:guide orient="horz" pos="3888"/>
        <p:guide orient="horz" pos="2448"/>
        <p:guide orient="horz"/>
        <p:guide orient="horz" pos="1728"/>
        <p:guide orient="horz" pos="3648"/>
        <p:guide orient="horz" pos="1062"/>
        <p:guide orient="horz" pos="3504"/>
        <p:guide orient="horz" pos="2640"/>
        <p:guide pos="4320"/>
        <p:guide pos="5280"/>
        <p:guide pos="576"/>
        <p:guide pos="1536"/>
        <p:guide pos="244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30" d="100"/>
          <a:sy n="130" d="100"/>
        </p:scale>
        <p:origin x="-388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cs typeface="+mn-cs"/>
              </a:defRPr>
            </a:lvl1pPr>
          </a:lstStyle>
          <a:p>
            <a:pPr>
              <a:defRPr/>
            </a:pPr>
            <a:endParaRPr lang="en-US"/>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cs typeface="+mn-cs"/>
              </a:defRPr>
            </a:lvl1pPr>
          </a:lstStyle>
          <a:p>
            <a:pPr>
              <a:defRPr/>
            </a:pPr>
            <a:endParaRPr lang="en-US"/>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cs typeface="+mn-cs"/>
              </a:defRPr>
            </a:lvl1pPr>
          </a:lstStyle>
          <a:p>
            <a:pPr>
              <a:defRPr/>
            </a:pPr>
            <a:endParaRPr lang="en-US"/>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cs typeface="+mn-cs"/>
              </a:defRPr>
            </a:lvl1pPr>
          </a:lstStyle>
          <a:p>
            <a:pPr>
              <a:defRPr/>
            </a:pPr>
            <a:fld id="{95D4DB8A-F1B9-4D38-95FF-1A155676C26F}" type="slidenum">
              <a:rPr lang="en-US"/>
              <a:pPr>
                <a:defRPr/>
              </a:pPr>
              <a:t>‹#›</a:t>
            </a:fld>
            <a:endParaRPr lang="en-US"/>
          </a:p>
        </p:txBody>
      </p:sp>
    </p:spTree>
    <p:extLst>
      <p:ext uri="{BB962C8B-B14F-4D97-AF65-F5344CB8AC3E}">
        <p14:creationId xmlns:p14="http://schemas.microsoft.com/office/powerpoint/2010/main" val="1825143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cs typeface="+mn-cs"/>
              </a:defRPr>
            </a:lvl1pPr>
          </a:lstStyle>
          <a:p>
            <a:pPr>
              <a:defRPr/>
            </a:pPr>
            <a:endParaRPr lang="en-US"/>
          </a:p>
        </p:txBody>
      </p:sp>
      <p:sp>
        <p:nvSpPr>
          <p:cNvPr id="64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cs typeface="+mn-cs"/>
              </a:defRPr>
            </a:lvl1pPr>
          </a:lstStyle>
          <a:p>
            <a:pPr>
              <a:defRPr/>
            </a:pPr>
            <a:fld id="{3DAF1BDA-DBF6-488C-A805-681B667AF1DB}" type="slidenum">
              <a:rPr lang="en-US"/>
              <a:pPr>
                <a:defRPr/>
              </a:pPr>
              <a:t>‹#›</a:t>
            </a:fld>
            <a:endParaRPr lang="en-US"/>
          </a:p>
        </p:txBody>
      </p:sp>
    </p:spTree>
    <p:extLst>
      <p:ext uri="{BB962C8B-B14F-4D97-AF65-F5344CB8AC3E}">
        <p14:creationId xmlns:p14="http://schemas.microsoft.com/office/powerpoint/2010/main" val="1807379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mn-cs"/>
      </a:defRPr>
    </a:lvl1pPr>
    <a:lvl2pPr marL="1143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pitchFamily="34"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pitchFamily="34" charset="0"/>
        <a:ea typeface="+mn-ea"/>
        <a:cs typeface="+mn-cs"/>
      </a:defRPr>
    </a:lvl4pPr>
    <a:lvl5pPr marL="693738"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1</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1156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10</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1435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424906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9593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28991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14</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4056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15</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6940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73427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53087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91007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93382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smtClean="0"/>
              <a:t>Objectives</a:t>
            </a:r>
          </a:p>
          <a:p>
            <a:pPr lvl="1"/>
            <a:r>
              <a:rPr lang="en-US"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78843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20</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4051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141974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19661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63857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06218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73019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630510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866948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408367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29</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4766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smtClean="0"/>
              <a:t>Objectives</a:t>
            </a:r>
          </a:p>
          <a:p>
            <a:pPr lvl="1"/>
            <a:r>
              <a:rPr lang="en-US"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6867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4132385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829267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32</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99942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642239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835351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631696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4222024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774119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773723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24199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056925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40</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72928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41</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22614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56706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4054773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44</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82236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258764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288123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CC032AB0-49D2-4F15-BEBA-2FC6E847B327}" type="slidenum">
              <a:rPr lang="en-US" smtClean="0">
                <a:latin typeface="Times" pitchFamily="18" charset="0"/>
              </a:rPr>
              <a:pPr>
                <a:defRPr/>
              </a:pPr>
              <a:t>47</a:t>
            </a:fld>
            <a:endParaRPr lang="en-US" smtClean="0">
              <a:latin typeface="Times" pitchFamily="18" charset="0"/>
            </a:endParaRPr>
          </a:p>
        </p:txBody>
      </p:sp>
      <p:sp>
        <p:nvSpPr>
          <p:cNvPr id="649219"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649220" name="Rectangle 1027"/>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76106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58965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58408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680288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59088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1494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39929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04197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noFill/>
          <a:ln/>
        </p:spPr>
        <p:txBody>
          <a:bodyPr/>
          <a:lstStyle/>
          <a:p>
            <a:r>
              <a:rPr lang="en-US" dirty="0" smtClean="0"/>
              <a:t>Objectives</a:t>
            </a:r>
          </a:p>
          <a:p>
            <a:pPr lvl="1"/>
            <a:r>
              <a:rPr lang="en-US" dirty="0" smtClean="0">
                <a:latin typeface="Times New Roman" pitchFamily="18" charset="0"/>
              </a:rPr>
              <a:t>This lesson introduces the Oracle server architecture by examining the physical, memory, process, and logical structures involved in establishing a database connection, creating a session, and executing SQL commands. </a:t>
            </a:r>
          </a:p>
          <a:p>
            <a:endParaRPr lang="en-US" b="0" dirty="0" smtClean="0">
              <a:latin typeface="Times New Roman" pitchFamily="18" charset="0"/>
            </a:endParaRPr>
          </a:p>
        </p:txBody>
      </p:sp>
      <p:sp>
        <p:nvSpPr>
          <p:cNvPr id="652291" name="Rectangle 3"/>
          <p:cNvSpPr>
            <a:spLocks noGrp="1" noRot="1" noChangeAspect="1" noChangeArrowheads="1" noTextEdit="1"/>
          </p:cNvSpPr>
          <p:nvPr>
            <p:ph type="sldImg"/>
          </p:nvPr>
        </p:nvSpPr>
        <p:spPr>
          <a:xfrm>
            <a:off x="439738" y="174625"/>
            <a:ext cx="5981700" cy="4486275"/>
          </a:xfrm>
          <a:ln cap="flat"/>
        </p:spPr>
      </p:sp>
    </p:spTree>
    <p:extLst>
      <p:ext uri="{BB962C8B-B14F-4D97-AF65-F5344CB8AC3E}">
        <p14:creationId xmlns:p14="http://schemas.microsoft.com/office/powerpoint/2010/main" val="2749417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cstate="print"/>
          <a:srcRect/>
          <a:stretch>
            <a:fillRect/>
          </a:stretch>
        </p:blipFill>
        <p:spPr bwMode="auto">
          <a:xfrm>
            <a:off x="914400" y="4343400"/>
            <a:ext cx="2895600" cy="361950"/>
          </a:xfrm>
          <a:prstGeom prst="rect">
            <a:avLst/>
          </a:prstGeom>
          <a:solidFill>
            <a:schemeClr val="bg1"/>
          </a:solidFill>
          <a:ln w="9525">
            <a:noFill/>
            <a:miter lim="800000"/>
            <a:headEnd/>
            <a:tailEnd/>
          </a:ln>
        </p:spPr>
      </p:pic>
      <p:sp>
        <p:nvSpPr>
          <p:cNvPr id="5" name="Rectangle 71"/>
          <p:cNvSpPr>
            <a:spLocks noChangeArrowheads="1"/>
          </p:cNvSpPr>
          <p:nvPr userDrawn="1"/>
        </p:nvSpPr>
        <p:spPr bwMode="auto">
          <a:xfrm>
            <a:off x="914400" y="914400"/>
            <a:ext cx="2819400" cy="2819400"/>
          </a:xfrm>
          <a:prstGeom prst="rect">
            <a:avLst/>
          </a:prstGeom>
          <a:solidFill>
            <a:srgbClr val="ADADAD"/>
          </a:solidFill>
          <a:ln w="12700">
            <a:noFill/>
            <a:miter lim="800000"/>
            <a:headEnd/>
            <a:tailEnd/>
          </a:ln>
          <a:effectLst/>
        </p:spPr>
        <p:txBody>
          <a:bodyPr wrap="none" anchor="ctr" anchorCtr="1"/>
          <a:lstStyle/>
          <a:p>
            <a:pPr algn="ctr" eaLnBrk="0" hangingPunct="0">
              <a:defRPr/>
            </a:pPr>
            <a:r>
              <a:rPr lang="en-US" sz="1400">
                <a:solidFill>
                  <a:srgbClr val="000000"/>
                </a:solidFill>
                <a:cs typeface="+mn-cs"/>
              </a:rPr>
              <a:t>&lt;Insert Picture Here&gt;</a:t>
            </a:r>
          </a:p>
        </p:txBody>
      </p:sp>
      <p:pic>
        <p:nvPicPr>
          <p:cNvPr id="6" name="Picture 74" descr="Tall Red"/>
          <p:cNvPicPr>
            <a:picLocks noChangeAspect="1" noChangeArrowheads="1"/>
          </p:cNvPicPr>
          <p:nvPr userDrawn="1"/>
        </p:nvPicPr>
        <p:blipFill>
          <a:blip r:embed="rId3" cstate="print"/>
          <a:srcRect/>
          <a:stretch>
            <a:fillRect/>
          </a:stretch>
        </p:blipFill>
        <p:spPr bwMode="auto">
          <a:xfrm>
            <a:off x="0" y="914400"/>
            <a:ext cx="914400" cy="2822575"/>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cstate="print"/>
          <a:srcRect/>
          <a:stretch>
            <a:fillRect/>
          </a:stretch>
        </p:blipFill>
        <p:spPr bwMode="auto">
          <a:xfrm>
            <a:off x="3736975" y="914400"/>
            <a:ext cx="5407025" cy="282257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hart Placeholder 3"/>
          <p:cNvSpPr>
            <a:spLocks noGrp="1"/>
          </p:cNvSpPr>
          <p:nvPr>
            <p:ph type="chart" sz="half" idx="2"/>
          </p:nvPr>
        </p:nvSpPr>
        <p:spPr>
          <a:xfrm>
            <a:off x="4530725" y="1600200"/>
            <a:ext cx="3692525" cy="4343400"/>
          </a:xfrm>
        </p:spPr>
        <p:txBody>
          <a:bodyPr/>
          <a:lstStyle/>
          <a:p>
            <a:pPr lvl="0"/>
            <a:endParaRPr lang="tr-TR" noProof="0" smtClean="0"/>
          </a:p>
        </p:txBody>
      </p:sp>
      <p:sp>
        <p:nvSpPr>
          <p:cNvPr id="5"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5123"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5124" name="Rectangle 7"/>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8"/>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chemeClr val="accent1"/>
              </a:buClr>
              <a:defRPr/>
            </a:pPr>
            <a:endParaRPr lang="tr-TR">
              <a:cs typeface="+mn-cs"/>
            </a:endParaRPr>
          </a:p>
        </p:txBody>
      </p:sp>
      <p:pic>
        <p:nvPicPr>
          <p:cNvPr id="5127"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pitchFamily="34" charset="0"/>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60"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ransition>
    <p:wipe dir="r"/>
  </p:transition>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8195" name="Rectangle 1027"/>
          <p:cNvSpPr>
            <a:spLocks noChangeArrowheads="1"/>
          </p:cNvSpPr>
          <p:nvPr/>
        </p:nvSpPr>
        <p:spPr bwMode="auto">
          <a:xfrm>
            <a:off x="1133488" y="462072"/>
            <a:ext cx="7000260" cy="4506491"/>
          </a:xfrm>
          <a:prstGeom prst="rect">
            <a:avLst/>
          </a:prstGeom>
          <a:solidFill>
            <a:schemeClr val="bg1"/>
          </a:solidFill>
          <a:ln w="9525">
            <a:noFill/>
            <a:miter lim="800000"/>
            <a:headEnd/>
            <a:tailEnd/>
          </a:ln>
        </p:spPr>
        <p:txBody>
          <a:bodyPr wrap="square" lIns="92075" tIns="46038" rIns="92075" bIns="46038" anchor="ctr">
            <a:spAutoFit/>
          </a:bodyPr>
          <a:lstStyle/>
          <a:p>
            <a:pPr algn="ctr">
              <a:lnSpc>
                <a:spcPct val="90000"/>
              </a:lnSpc>
              <a:spcBef>
                <a:spcPct val="50000"/>
              </a:spcBef>
              <a:buClr>
                <a:schemeClr val="accent1"/>
              </a:buClr>
              <a:defRPr/>
            </a:pPr>
            <a:endParaRPr lang="en-US" sz="4400" dirty="0">
              <a:cs typeface="+mn-cs"/>
            </a:endParaRPr>
          </a:p>
          <a:p>
            <a:pPr algn="ctr">
              <a:lnSpc>
                <a:spcPct val="90000"/>
              </a:lnSpc>
              <a:spcBef>
                <a:spcPct val="50000"/>
              </a:spcBef>
              <a:buClr>
                <a:schemeClr val="accent1"/>
              </a:buClr>
              <a:defRPr/>
            </a:pPr>
            <a:endParaRPr lang="el-GR" dirty="0">
              <a:cs typeface="+mn-cs"/>
            </a:endParaRPr>
          </a:p>
          <a:p>
            <a:pPr algn="ctr">
              <a:lnSpc>
                <a:spcPct val="90000"/>
              </a:lnSpc>
              <a:spcBef>
                <a:spcPct val="50000"/>
              </a:spcBef>
              <a:buClr>
                <a:schemeClr val="accent1"/>
              </a:buClr>
              <a:defRPr/>
            </a:pPr>
            <a:r>
              <a:rPr lang="en-US" sz="4400" dirty="0" smtClean="0">
                <a:cs typeface="+mn-cs"/>
              </a:rPr>
              <a:t>Oracle </a:t>
            </a:r>
            <a:br>
              <a:rPr lang="en-US" sz="4400" dirty="0" smtClean="0">
                <a:cs typeface="+mn-cs"/>
              </a:rPr>
            </a:br>
            <a:r>
              <a:rPr lang="en-US" sz="4400" dirty="0" smtClean="0">
                <a:cs typeface="+mn-cs"/>
              </a:rPr>
              <a:t>Maximum Availability Architecture</a:t>
            </a:r>
            <a:endParaRPr lang="en-US" sz="4400" dirty="0">
              <a:cs typeface="+mn-cs"/>
            </a:endParaRPr>
          </a:p>
          <a:p>
            <a:pPr algn="ctr">
              <a:lnSpc>
                <a:spcPct val="90000"/>
              </a:lnSpc>
              <a:spcBef>
                <a:spcPct val="50000"/>
              </a:spcBef>
              <a:buClr>
                <a:schemeClr val="accent1"/>
              </a:buClr>
              <a:defRPr/>
            </a:pPr>
            <a:endParaRPr lang="en-US" sz="1400" dirty="0">
              <a:cs typeface="+mn-cs"/>
            </a:endParaRPr>
          </a:p>
          <a:p>
            <a:pPr algn="ctr">
              <a:lnSpc>
                <a:spcPct val="90000"/>
              </a:lnSpc>
              <a:spcBef>
                <a:spcPct val="50000"/>
              </a:spcBef>
              <a:buClr>
                <a:schemeClr val="accent1"/>
              </a:buClr>
              <a:defRPr/>
            </a:pPr>
            <a:r>
              <a:rPr lang="en-US" sz="1400" dirty="0" smtClean="0">
                <a:solidFill>
                  <a:schemeClr val="tx1">
                    <a:lumMod val="95000"/>
                    <a:lumOff val="5000"/>
                  </a:schemeClr>
                </a:solidFill>
                <a:cs typeface="+mn-cs"/>
              </a:rPr>
              <a:t>Michael </a:t>
            </a:r>
            <a:r>
              <a:rPr lang="en-US" sz="1400" dirty="0">
                <a:solidFill>
                  <a:schemeClr val="tx1">
                    <a:lumMod val="95000"/>
                    <a:lumOff val="5000"/>
                  </a:schemeClr>
                </a:solidFill>
                <a:cs typeface="+mn-cs"/>
              </a:rPr>
              <a:t>A. </a:t>
            </a:r>
            <a:r>
              <a:rPr lang="en-US" sz="1400" dirty="0" smtClean="0">
                <a:solidFill>
                  <a:schemeClr val="tx1">
                    <a:lumMod val="95000"/>
                    <a:lumOff val="5000"/>
                  </a:schemeClr>
                </a:solidFill>
                <a:cs typeface="+mn-cs"/>
              </a:rPr>
              <a:t>Georgiou</a:t>
            </a:r>
          </a:p>
          <a:p>
            <a:pPr algn="ctr">
              <a:lnSpc>
                <a:spcPct val="90000"/>
              </a:lnSpc>
              <a:spcBef>
                <a:spcPct val="50000"/>
              </a:spcBef>
              <a:buClr>
                <a:schemeClr val="accent1"/>
              </a:buClr>
              <a:defRPr/>
            </a:pPr>
            <a:endParaRPr lang="en-US" sz="1400" dirty="0">
              <a:solidFill>
                <a:schemeClr val="tx1">
                  <a:lumMod val="95000"/>
                  <a:lumOff val="5000"/>
                </a:schemeClr>
              </a:solidFill>
              <a:cs typeface="+mn-cs"/>
            </a:endParaRPr>
          </a:p>
          <a:p>
            <a:pPr algn="ctr">
              <a:lnSpc>
                <a:spcPct val="90000"/>
              </a:lnSpc>
              <a:spcBef>
                <a:spcPct val="50000"/>
              </a:spcBef>
              <a:buClr>
                <a:schemeClr val="accent1"/>
              </a:buClr>
              <a:defRPr/>
            </a:pPr>
            <a:r>
              <a:rPr lang="en-US" sz="1400" dirty="0" smtClean="0">
                <a:solidFill>
                  <a:srgbClr val="75AB9D"/>
                </a:solidFill>
                <a:cs typeface="+mn-cs"/>
              </a:rPr>
              <a:t>mgeorgiou@nbg.com.cy</a:t>
            </a:r>
            <a:endParaRPr lang="en-US" sz="1400" dirty="0">
              <a:solidFill>
                <a:srgbClr val="75AB9D"/>
              </a:solidFill>
              <a:cs typeface="+mn-cs"/>
            </a:endParaRPr>
          </a:p>
        </p:txBody>
      </p:sp>
      <p:pic>
        <p:nvPicPr>
          <p:cNvPr id="2" name="Picture 1"/>
          <p:cNvPicPr>
            <a:picLocks noChangeAspect="1"/>
          </p:cNvPicPr>
          <p:nvPr/>
        </p:nvPicPr>
        <p:blipFill>
          <a:blip r:embed="rId3"/>
          <a:stretch>
            <a:fillRect/>
          </a:stretch>
        </p:blipFill>
        <p:spPr>
          <a:xfrm>
            <a:off x="6960973" y="5116871"/>
            <a:ext cx="2100648" cy="816919"/>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2117559" y="2714324"/>
            <a:ext cx="4739182" cy="707886"/>
          </a:xfrm>
          <a:prstGeom prst="rect">
            <a:avLst/>
          </a:prstGeom>
          <a:noFill/>
        </p:spPr>
        <p:txBody>
          <a:bodyPr wrap="none" rtlCol="0">
            <a:spAutoFit/>
          </a:bodyPr>
          <a:lstStyle/>
          <a:p>
            <a:r>
              <a:rPr lang="en-US" sz="4000" dirty="0" smtClean="0"/>
              <a:t>Server Availability </a:t>
            </a:r>
            <a:endParaRPr lang="el-GR" sz="40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Real Application Cluster ( RAC)</a:t>
            </a:r>
          </a:p>
        </p:txBody>
      </p:sp>
      <p:sp>
        <p:nvSpPr>
          <p:cNvPr id="11267" name="Rectangle 5"/>
          <p:cNvSpPr>
            <a:spLocks noGrp="1" noChangeArrowheads="1"/>
          </p:cNvSpPr>
          <p:nvPr>
            <p:ph type="body" idx="1"/>
          </p:nvPr>
        </p:nvSpPr>
        <p:spPr>
          <a:xfrm>
            <a:off x="596901" y="1143000"/>
            <a:ext cx="7632700" cy="2459177"/>
          </a:xfrm>
        </p:spPr>
        <p:txBody>
          <a:bodyPr/>
          <a:lstStyle/>
          <a:p>
            <a:pPr lvl="0">
              <a:buFont typeface="Wingdings" pitchFamily="2" charset="2"/>
              <a:buChar char="q"/>
            </a:pPr>
            <a:r>
              <a:rPr lang="el-GR" dirty="0" smtClean="0">
                <a:solidFill>
                  <a:schemeClr val="tx1"/>
                </a:solidFill>
                <a:latin typeface="+mn-lt"/>
                <a:ea typeface="+mn-ea"/>
                <a:cs typeface="+mn-cs"/>
              </a:rPr>
              <a:t>Η Τεχνολογία </a:t>
            </a:r>
            <a:r>
              <a:rPr lang="en-US" dirty="0" smtClean="0">
                <a:solidFill>
                  <a:schemeClr val="tx1"/>
                </a:solidFill>
                <a:latin typeface="+mn-lt"/>
                <a:ea typeface="+mn-ea"/>
                <a:cs typeface="+mn-cs"/>
              </a:rPr>
              <a:t>RAC </a:t>
            </a:r>
            <a:r>
              <a:rPr lang="el-GR" dirty="0" smtClean="0">
                <a:solidFill>
                  <a:schemeClr val="tx1"/>
                </a:solidFill>
                <a:latin typeface="+mn-lt"/>
                <a:ea typeface="+mn-ea"/>
                <a:cs typeface="+mn-cs"/>
              </a:rPr>
              <a:t>είναι η πιο πρόσφατη τεχνολογία βάσης δεδομένων σε επίπεδο συστοιχίας υπολογιστών </a:t>
            </a:r>
            <a:r>
              <a:rPr lang="en-US" dirty="0" smtClean="0">
                <a:solidFill>
                  <a:schemeClr val="tx1"/>
                </a:solidFill>
                <a:latin typeface="+mn-lt"/>
                <a:ea typeface="+mn-ea"/>
                <a:cs typeface="+mn-cs"/>
              </a:rPr>
              <a:t>(Cluster Database)</a:t>
            </a:r>
            <a:r>
              <a:rPr lang="el-GR" dirty="0" smtClean="0">
                <a:solidFill>
                  <a:schemeClr val="tx1"/>
                </a:solidFill>
                <a:latin typeface="+mn-lt"/>
                <a:ea typeface="+mn-ea"/>
                <a:cs typeface="+mn-cs"/>
              </a:rPr>
              <a:t>.  </a:t>
            </a:r>
            <a:endParaRPr lang="en-US" dirty="0" smtClean="0">
              <a:solidFill>
                <a:schemeClr val="tx1"/>
              </a:solidFill>
              <a:latin typeface="+mn-lt"/>
              <a:ea typeface="+mn-ea"/>
              <a:cs typeface="+mn-cs"/>
            </a:endParaRPr>
          </a:p>
          <a:p>
            <a:pPr lvl="0">
              <a:buFont typeface="Wingdings" pitchFamily="2" charset="2"/>
              <a:buChar char="q"/>
            </a:pPr>
            <a:r>
              <a:rPr lang="el-GR" dirty="0" smtClean="0">
                <a:solidFill>
                  <a:schemeClr val="tx1"/>
                </a:solidFill>
                <a:latin typeface="+mn-lt"/>
                <a:ea typeface="+mn-ea"/>
                <a:cs typeface="+mn-cs"/>
              </a:rPr>
              <a:t>Η τεχνολογία αυτή επιτρέπει σε δύο ή περισσότερους υπολογιστές  (κόμβους) να αποτελούν μια ενιαία βάση δεδομένων </a:t>
            </a:r>
            <a:endParaRPr lang="en-US" dirty="0" smtClean="0">
              <a:solidFill>
                <a:schemeClr val="tx1"/>
              </a:solidFill>
              <a:latin typeface="+mn-lt"/>
              <a:ea typeface="+mn-ea"/>
              <a:cs typeface="+mn-cs"/>
            </a:endParaRPr>
          </a:p>
          <a:p>
            <a:pPr lvl="0">
              <a:buFont typeface="Wingdings" pitchFamily="2" charset="2"/>
              <a:buChar char="q"/>
            </a:pPr>
            <a:r>
              <a:rPr lang="el-GR" dirty="0" smtClean="0">
                <a:solidFill>
                  <a:schemeClr val="tx1"/>
                </a:solidFill>
                <a:latin typeface="+mn-lt"/>
                <a:ea typeface="+mn-ea"/>
                <a:cs typeface="+mn-cs"/>
              </a:rPr>
              <a:t>Η τεχνολογία </a:t>
            </a:r>
            <a:r>
              <a:rPr lang="en-US" dirty="0" smtClean="0">
                <a:solidFill>
                  <a:schemeClr val="tx1"/>
                </a:solidFill>
                <a:latin typeface="+mn-lt"/>
                <a:ea typeface="+mn-ea"/>
                <a:cs typeface="+mn-cs"/>
              </a:rPr>
              <a:t>RAC</a:t>
            </a:r>
            <a:r>
              <a:rPr lang="el-GR" dirty="0" smtClean="0">
                <a:solidFill>
                  <a:schemeClr val="tx1"/>
                </a:solidFill>
                <a:latin typeface="+mn-lt"/>
                <a:ea typeface="+mn-ea"/>
                <a:cs typeface="+mn-cs"/>
              </a:rPr>
              <a:t> παρέχει εξαιρετική δυνατότητα αναδιαμόρφωσης δυναμικά</a:t>
            </a:r>
            <a:endParaRPr lang="en-US" dirty="0" smtClean="0">
              <a:solidFill>
                <a:schemeClr val="tx1"/>
              </a:solidFill>
              <a:latin typeface="+mn-lt"/>
              <a:ea typeface="+mn-ea"/>
              <a:cs typeface="+mn-cs"/>
            </a:endParaRPr>
          </a:p>
          <a:p>
            <a:pPr lvl="1">
              <a:buFont typeface="Wingdings" pitchFamily="2" charset="2"/>
              <a:buChar char="q"/>
            </a:pPr>
            <a:r>
              <a:rPr lang="el-GR" dirty="0" smtClean="0">
                <a:solidFill>
                  <a:schemeClr val="tx1"/>
                </a:solidFill>
                <a:latin typeface="+mn-lt"/>
                <a:ea typeface="+mn-ea"/>
                <a:cs typeface="+mn-cs"/>
              </a:rPr>
              <a:t>Οι διαχειριστές μπορούν δυναμικά να προσθέσουν ή και να αφαιρέσουν κόμβους χωρίς καμία αναστάτωση στη βάση δεδομένων ή την εφαρμογή.</a:t>
            </a: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n-US"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Real Application Cluster ( RAC)</a:t>
            </a:r>
          </a:p>
        </p:txBody>
      </p:sp>
      <p:sp>
        <p:nvSpPr>
          <p:cNvPr id="11267" name="Rectangle 5"/>
          <p:cNvSpPr>
            <a:spLocks noGrp="1" noChangeArrowheads="1"/>
          </p:cNvSpPr>
          <p:nvPr>
            <p:ph type="body" idx="1"/>
          </p:nvPr>
        </p:nvSpPr>
        <p:spPr>
          <a:xfrm>
            <a:off x="584200" y="889000"/>
            <a:ext cx="8381999" cy="2459177"/>
          </a:xfrm>
        </p:spPr>
        <p:txBody>
          <a:bodyPr/>
          <a:lstStyle/>
          <a:p>
            <a:pPr marL="457200" indent="-457200">
              <a:buFont typeface="Wingdings" pitchFamily="2" charset="2"/>
              <a:buChar char="q"/>
            </a:pPr>
            <a:r>
              <a:rPr lang="el-GR" dirty="0" smtClean="0">
                <a:solidFill>
                  <a:schemeClr val="tx1"/>
                </a:solidFill>
                <a:latin typeface="+mn-lt"/>
                <a:ea typeface="+mn-ea"/>
                <a:cs typeface="+mn-cs"/>
              </a:rPr>
              <a:t>Επεκτείνει τη διαθεσιμότητα και την επεκτασιμότητα</a:t>
            </a:r>
            <a:r>
              <a:rPr lang="en-US" dirty="0" smtClean="0">
                <a:solidFill>
                  <a:schemeClr val="tx1"/>
                </a:solidFill>
                <a:latin typeface="+mn-lt"/>
                <a:ea typeface="+mn-ea"/>
                <a:cs typeface="+mn-cs"/>
              </a:rPr>
              <a:t> </a:t>
            </a:r>
            <a:r>
              <a:rPr lang="el-GR" dirty="0" smtClean="0"/>
              <a:t>του συστήματος.</a:t>
            </a:r>
            <a:r>
              <a:rPr lang="el-GR" dirty="0" smtClean="0">
                <a:solidFill>
                  <a:schemeClr val="tx1"/>
                </a:solidFill>
                <a:latin typeface="+mn-lt"/>
                <a:ea typeface="+mn-ea"/>
                <a:cs typeface="+mn-cs"/>
              </a:rPr>
              <a:t> </a:t>
            </a:r>
          </a:p>
          <a:p>
            <a:pPr marL="457200" indent="-457200">
              <a:buFont typeface="Wingdings" pitchFamily="2" charset="2"/>
              <a:buChar char="q"/>
            </a:pPr>
            <a:r>
              <a:rPr lang="el-GR" dirty="0" smtClean="0">
                <a:solidFill>
                  <a:schemeClr val="tx1"/>
                </a:solidFill>
                <a:latin typeface="+mn-lt"/>
                <a:ea typeface="+mn-ea"/>
                <a:cs typeface="+mn-cs"/>
              </a:rPr>
              <a:t>Ευελιξία και αποδοτικότητα  </a:t>
            </a:r>
          </a:p>
          <a:p>
            <a:pPr marL="800100" lvl="1" indent="-457200">
              <a:buFont typeface="Wingdings" pitchFamily="2" charset="2"/>
              <a:buChar char="q"/>
            </a:pPr>
            <a:r>
              <a:rPr lang="el-GR" dirty="0" smtClean="0">
                <a:solidFill>
                  <a:schemeClr val="tx1"/>
                </a:solidFill>
                <a:latin typeface="+mn-lt"/>
                <a:ea typeface="+mn-ea"/>
                <a:cs typeface="+mn-cs"/>
              </a:rPr>
              <a:t>Το σύστημα μπορεί να επεκταθεί σε οποιαδήποτε επιθυμητή ζήτηση ανάλογα με τις ανάγκες της επιχείρησης</a:t>
            </a:r>
            <a:br>
              <a:rPr lang="el-GR" dirty="0" smtClean="0">
                <a:solidFill>
                  <a:schemeClr val="tx1"/>
                </a:solidFill>
                <a:latin typeface="+mn-lt"/>
                <a:ea typeface="+mn-ea"/>
                <a:cs typeface="+mn-cs"/>
              </a:rPr>
            </a:br>
            <a:endParaRPr lang="el-GR" dirty="0" smtClean="0">
              <a:solidFill>
                <a:schemeClr val="tx1"/>
              </a:solidFill>
              <a:latin typeface="+mn-lt"/>
              <a:ea typeface="+mn-ea"/>
              <a:cs typeface="+mn-cs"/>
            </a:endParaRPr>
          </a:p>
          <a:p>
            <a:pPr marL="457200" indent="-457200">
              <a:buFont typeface="Wingdings" pitchFamily="2" charset="2"/>
              <a:buChar char="q"/>
            </a:pPr>
            <a:r>
              <a:rPr lang="el-GR" dirty="0" smtClean="0">
                <a:solidFill>
                  <a:schemeClr val="tx1"/>
                </a:solidFill>
                <a:latin typeface="+mn-lt"/>
                <a:ea typeface="+mn-ea"/>
                <a:cs typeface="+mn-cs"/>
              </a:rPr>
              <a:t>Μεγάλη ανοχή σε σφάλματα </a:t>
            </a:r>
            <a:r>
              <a:rPr lang="el-GR" dirty="0" err="1" smtClean="0">
                <a:solidFill>
                  <a:schemeClr val="tx1"/>
                </a:solidFill>
                <a:latin typeface="+mn-lt"/>
                <a:ea typeface="+mn-ea"/>
                <a:cs typeface="+mn-cs"/>
              </a:rPr>
              <a:t>διακομιστών</a:t>
            </a:r>
            <a:endParaRPr lang="el-GR" dirty="0" smtClean="0">
              <a:solidFill>
                <a:schemeClr val="tx1"/>
              </a:solidFill>
              <a:latin typeface="+mn-lt"/>
              <a:ea typeface="+mn-ea"/>
              <a:cs typeface="+mn-cs"/>
            </a:endParaRPr>
          </a:p>
          <a:p>
            <a:pPr marL="800100" lvl="1" indent="-457200">
              <a:buFont typeface="Wingdings" pitchFamily="2" charset="2"/>
              <a:buChar char="q"/>
            </a:pPr>
            <a:r>
              <a:rPr lang="el-GR" dirty="0" smtClean="0">
                <a:solidFill>
                  <a:schemeClr val="tx1"/>
                </a:solidFill>
                <a:latin typeface="+mn-lt"/>
                <a:ea typeface="+mn-ea"/>
                <a:cs typeface="+mn-cs"/>
              </a:rPr>
              <a:t>Κάθε κόμβος λειτουργεί ανεξάρτητα  σαν αποτέλεσμα η αποτυχία ενός ή περισσότερων κόμβων </a:t>
            </a:r>
            <a:r>
              <a:rPr lang="el-GR" dirty="0" smtClean="0">
                <a:ea typeface="+mn-ea"/>
                <a:cs typeface="+mn-cs"/>
              </a:rPr>
              <a:t>να μην </a:t>
            </a:r>
            <a:r>
              <a:rPr lang="el-GR" dirty="0" smtClean="0">
                <a:solidFill>
                  <a:schemeClr val="tx1"/>
                </a:solidFill>
                <a:latin typeface="+mn-lt"/>
                <a:ea typeface="+mn-ea"/>
                <a:cs typeface="+mn-cs"/>
              </a:rPr>
              <a:t>επηρεάζει τους άλλους κόμβους.</a:t>
            </a:r>
          </a:p>
          <a:p>
            <a:pPr marL="457200" indent="-457200">
              <a:buFont typeface="Wingdings" pitchFamily="2" charset="2"/>
              <a:buChar char="q"/>
            </a:pPr>
            <a:r>
              <a:rPr lang="el-GR" dirty="0" smtClean="0">
                <a:solidFill>
                  <a:schemeClr val="tx1"/>
                </a:solidFill>
                <a:latin typeface="+mn-lt"/>
                <a:ea typeface="+mn-ea"/>
                <a:cs typeface="+mn-cs"/>
              </a:rPr>
              <a:t>Αυτή η αρχιτεκτονική επιτρέπει την ομαδοποίηση των</a:t>
            </a:r>
            <a:r>
              <a:rPr lang="el-GR" dirty="0" smtClean="0"/>
              <a:t> </a:t>
            </a:r>
            <a:r>
              <a:rPr lang="el-GR" dirty="0" smtClean="0">
                <a:solidFill>
                  <a:schemeClr val="tx1"/>
                </a:solidFill>
                <a:latin typeface="+mn-lt"/>
                <a:ea typeface="+mn-ea"/>
                <a:cs typeface="+mn-cs"/>
              </a:rPr>
              <a:t>κόμβων για μια συγκεκριμένη εφαρμογή. </a:t>
            </a:r>
          </a:p>
          <a:p>
            <a:pPr marL="457200" indent="-457200">
              <a:buFont typeface="Wingdings" pitchFamily="2" charset="2"/>
              <a:buChar char="q"/>
            </a:pPr>
            <a:r>
              <a:rPr lang="el-GR" dirty="0" smtClean="0"/>
              <a:t>Πολύ στενή επαφή με τις υπόλοιπες τεχνολογίες </a:t>
            </a:r>
            <a:r>
              <a:rPr lang="en-US" dirty="0" smtClean="0"/>
              <a:t>Oracle </a:t>
            </a:r>
            <a:r>
              <a:rPr lang="el-GR" dirty="0" smtClean="0"/>
              <a:t>όπως ενδιάμεσους </a:t>
            </a:r>
            <a:r>
              <a:rPr lang="el-GR" dirty="0" err="1" smtClean="0"/>
              <a:t>διακομιστές</a:t>
            </a:r>
            <a:r>
              <a:rPr lang="el-GR" dirty="0" smtClean="0"/>
              <a:t>. </a:t>
            </a:r>
            <a:endParaRPr lang="el-GR" dirty="0" smtClean="0">
              <a:solidFill>
                <a:schemeClr val="tx1"/>
              </a:solidFill>
              <a:latin typeface="+mn-lt"/>
              <a:ea typeface="+mn-ea"/>
              <a:cs typeface="+mn-cs"/>
            </a:endParaRPr>
          </a:p>
          <a:p>
            <a:pPr marL="457200" indent="-457200">
              <a:buFont typeface="Wingdings" pitchFamily="2" charset="2"/>
              <a:buChar char="q"/>
            </a:pPr>
            <a:endParaRPr lang="el-GR" dirty="0" smtClean="0">
              <a:solidFill>
                <a:schemeClr val="tx1"/>
              </a:solidFill>
              <a:latin typeface="+mn-lt"/>
              <a:ea typeface="+mn-ea"/>
              <a:cs typeface="+mn-cs"/>
            </a:endParaRPr>
          </a:p>
          <a:p>
            <a:pPr marL="457200" indent="-457200">
              <a:buFont typeface="Wingdings" pitchFamily="2" charset="2"/>
              <a:buChar char="q"/>
            </a:pPr>
            <a:endParaRPr lang="el-GR" dirty="0" smtClean="0">
              <a:solidFill>
                <a:schemeClr val="tx1"/>
              </a:solidFill>
              <a:latin typeface="+mn-lt"/>
              <a:ea typeface="+mn-ea"/>
              <a:cs typeface="+mn-cs"/>
            </a:endParaRPr>
          </a:p>
          <a:p>
            <a:pPr marL="457200" indent="-457200">
              <a:buFont typeface="Wingdings" pitchFamily="2" charset="2"/>
              <a:buChar char="q"/>
            </a:pPr>
            <a:endParaRPr lang="en-US" dirty="0" smtClean="0"/>
          </a:p>
        </p:txBody>
      </p:sp>
      <p:sp>
        <p:nvSpPr>
          <p:cNvPr id="4" name="Oval 3"/>
          <p:cNvSpPr/>
          <p:nvPr/>
        </p:nvSpPr>
        <p:spPr bwMode="auto">
          <a:xfrm>
            <a:off x="8191099" y="4389120"/>
            <a:ext cx="914400" cy="914400"/>
          </a:xfrm>
          <a:prstGeom prst="ellipse">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l-GR" sz="2000" b="1" i="0" u="none" strike="noStrike" cap="none" normalizeH="0" baseline="0" smtClean="0">
              <a:ln>
                <a:noFill/>
              </a:ln>
              <a:solidFill>
                <a:schemeClr val="tx1"/>
              </a:solidFill>
              <a:effectLst/>
              <a:latin typeface="Arial" pitchFamily="34" charset="0"/>
            </a:endParaRPr>
          </a:p>
        </p:txBody>
      </p:sp>
      <p:sp>
        <p:nvSpPr>
          <p:cNvPr id="5" name="Oval 4"/>
          <p:cNvSpPr/>
          <p:nvPr/>
        </p:nvSpPr>
        <p:spPr bwMode="auto">
          <a:xfrm>
            <a:off x="0" y="5178392"/>
            <a:ext cx="1193533" cy="1126163"/>
          </a:xfrm>
          <a:prstGeom prst="ellipse">
            <a:avLst/>
          </a:prstGeom>
          <a:solidFill>
            <a:srgbClr val="FFFF00">
              <a:alpha val="47000"/>
            </a:srgbClr>
          </a:solidFill>
          <a:ln w="9525" cap="flat" cmpd="sng" algn="ctr">
            <a:solidFill>
              <a:srgbClr val="FFFF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dirty="0" smtClean="0"/>
              <a:t>FAN</a:t>
            </a:r>
            <a:endParaRPr lang="el-GR" dirty="0" smtClean="0"/>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dirty="0" smtClean="0"/>
              <a:t>TAF</a:t>
            </a:r>
            <a:endParaRPr kumimoji="0" lang="el-GR" sz="2000" b="1" i="0" u="none" strike="noStrike" cap="none" normalizeH="0" baseline="0" dirty="0" smtClean="0">
              <a:ln>
                <a:noFill/>
              </a:ln>
              <a:solidFill>
                <a:schemeClr val="tx1"/>
              </a:solidFill>
              <a:effectLst/>
              <a:latin typeface="Arial" pitchFamily="34" charset="0"/>
            </a:endParaRPr>
          </a:p>
        </p:txBody>
      </p:sp>
      <p:sp>
        <p:nvSpPr>
          <p:cNvPr id="6" name="Oval 5"/>
          <p:cNvSpPr/>
          <p:nvPr/>
        </p:nvSpPr>
        <p:spPr bwMode="auto">
          <a:xfrm>
            <a:off x="-232613" y="3744227"/>
            <a:ext cx="1618651" cy="927078"/>
          </a:xfrm>
          <a:prstGeom prst="ellipse">
            <a:avLst/>
          </a:prstGeom>
          <a:solidFill>
            <a:srgbClr val="FFFF00">
              <a:alpha val="41000"/>
            </a:srgbClr>
          </a:solidFill>
          <a:ln w="9525" cap="flat" cmpd="sng" algn="ctr">
            <a:solidFill>
              <a:srgbClr val="FFFF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800" b="1" i="0" u="none" strike="noStrike" cap="none" normalizeH="0" baseline="0" dirty="0" smtClean="0">
                <a:ln>
                  <a:noFill/>
                </a:ln>
                <a:solidFill>
                  <a:schemeClr val="tx1"/>
                </a:solidFill>
                <a:effectLst/>
                <a:latin typeface="Arial" pitchFamily="34" charset="0"/>
              </a:rPr>
              <a:t>Quality Expectation</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lang="en-US" sz="800" dirty="0" smtClean="0"/>
              <a:t>Common functionality</a:t>
            </a:r>
          </a:p>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r>
              <a:rPr kumimoji="0" lang="en-US" sz="800" b="1" i="0" u="none" strike="noStrike" cap="none" normalizeH="0" baseline="0" dirty="0" smtClean="0">
                <a:ln>
                  <a:noFill/>
                </a:ln>
                <a:solidFill>
                  <a:schemeClr val="tx1"/>
                </a:solidFill>
                <a:effectLst/>
                <a:latin typeface="Arial" pitchFamily="34" charset="0"/>
              </a:rPr>
              <a:t>Priority</a:t>
            </a:r>
            <a:endParaRPr kumimoji="0" lang="el-GR" sz="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Real Application Cluster </a:t>
            </a:r>
            <a:r>
              <a:rPr lang="en-US" sz="3600" dirty="0" smtClean="0"/>
              <a:t/>
            </a:r>
            <a:br>
              <a:rPr lang="en-US" sz="3600" dirty="0" smtClean="0"/>
            </a:br>
            <a:r>
              <a:rPr lang="en-US" sz="3600" dirty="0" smtClean="0"/>
              <a:t>( 3 node example)</a:t>
            </a:r>
            <a:endParaRPr lang="en-US" sz="3600" dirty="0" smtClean="0"/>
          </a:p>
        </p:txBody>
      </p:sp>
      <p:sp>
        <p:nvSpPr>
          <p:cNvPr id="4" name="Oval 3"/>
          <p:cNvSpPr/>
          <p:nvPr/>
        </p:nvSpPr>
        <p:spPr bwMode="auto">
          <a:xfrm>
            <a:off x="8191099" y="4389120"/>
            <a:ext cx="914400" cy="914400"/>
          </a:xfrm>
          <a:prstGeom prst="ellipse">
            <a:avLst/>
          </a:prstGeom>
          <a:no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l-GR" sz="2000" b="1" i="0" u="none" strike="noStrike" cap="none" normalizeH="0" baseline="0" smtClean="0">
              <a:ln>
                <a:noFill/>
              </a:ln>
              <a:solidFill>
                <a:schemeClr val="tx1"/>
              </a:solidFill>
              <a:effectLst/>
              <a:latin typeface="Arial" pitchFamily="34" charset="0"/>
            </a:endParaRPr>
          </a:p>
        </p:txBody>
      </p:sp>
      <p:pic>
        <p:nvPicPr>
          <p:cNvPr id="3" name="Content Placeholder 2"/>
          <p:cNvPicPr>
            <a:picLocks noGrp="1" noChangeAspect="1"/>
          </p:cNvPicPr>
          <p:nvPr>
            <p:ph idx="1"/>
          </p:nvPr>
        </p:nvPicPr>
        <p:blipFill>
          <a:blip r:embed="rId3"/>
          <a:stretch>
            <a:fillRect/>
          </a:stretch>
        </p:blipFill>
        <p:spPr>
          <a:xfrm>
            <a:off x="2152305" y="1715530"/>
            <a:ext cx="4783953" cy="4130638"/>
          </a:xfrm>
          <a:prstGeom prst="rect">
            <a:avLst/>
          </a:prstGeom>
        </p:spPr>
      </p:pic>
    </p:spTree>
    <p:extLst>
      <p:ext uri="{BB962C8B-B14F-4D97-AF65-F5344CB8AC3E}">
        <p14:creationId xmlns:p14="http://schemas.microsoft.com/office/powerpoint/2010/main" val="383672660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2117559" y="2714324"/>
            <a:ext cx="4291559"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Data Availability </a:t>
            </a:r>
            <a:endParaRPr lang="el-GR" sz="4000" kern="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1280162" y="2695073"/>
            <a:ext cx="6141425"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Human Error Protection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Τεχνολογίες </a:t>
            </a:r>
            <a:r>
              <a:rPr lang="en-US" sz="3600" dirty="0" smtClean="0"/>
              <a:t>Oracle Flashback </a:t>
            </a:r>
          </a:p>
        </p:txBody>
      </p:sp>
      <p:sp>
        <p:nvSpPr>
          <p:cNvPr id="11267" name="Rectangle 5"/>
          <p:cNvSpPr>
            <a:spLocks noGrp="1" noChangeArrowheads="1"/>
          </p:cNvSpPr>
          <p:nvPr>
            <p:ph type="body" idx="1"/>
          </p:nvPr>
        </p:nvSpPr>
        <p:spPr>
          <a:xfrm>
            <a:off x="596901" y="1143000"/>
            <a:ext cx="7632700" cy="2459177"/>
          </a:xfrm>
        </p:spPr>
        <p:txBody>
          <a:bodyPr/>
          <a:lstStyle/>
          <a:p>
            <a:pPr>
              <a:buFont typeface="Wingdings" pitchFamily="2" charset="2"/>
              <a:buChar char="q"/>
            </a:pPr>
            <a:r>
              <a:rPr lang="el-GR" dirty="0" smtClean="0">
                <a:solidFill>
                  <a:schemeClr val="tx1"/>
                </a:solidFill>
                <a:latin typeface="+mn-lt"/>
                <a:ea typeface="+mn-ea"/>
                <a:cs typeface="+mn-cs"/>
              </a:rPr>
              <a:t>Παρά τα προληπτικά μέτρα, τα ανθρώπινα λάθη συμβαίνουν !!!</a:t>
            </a:r>
          </a:p>
          <a:p>
            <a:pPr>
              <a:buFont typeface="Wingdings" pitchFamily="2" charset="2"/>
              <a:buChar char="q"/>
            </a:pPr>
            <a:r>
              <a:rPr lang="el-GR" dirty="0" smtClean="0">
                <a:solidFill>
                  <a:schemeClr val="tx1"/>
                </a:solidFill>
                <a:latin typeface="+mn-lt"/>
                <a:ea typeface="+mn-ea"/>
                <a:cs typeface="+mn-cs"/>
              </a:rPr>
              <a:t>Η Τεχνολογία </a:t>
            </a:r>
            <a:r>
              <a:rPr lang="en-US" dirty="0" smtClean="0">
                <a:solidFill>
                  <a:schemeClr val="tx1"/>
                </a:solidFill>
                <a:latin typeface="+mn-lt"/>
                <a:ea typeface="+mn-ea"/>
                <a:cs typeface="+mn-cs"/>
              </a:rPr>
              <a:t>Flashback </a:t>
            </a:r>
            <a:r>
              <a:rPr lang="el-GR" dirty="0" smtClean="0">
                <a:solidFill>
                  <a:schemeClr val="tx1"/>
                </a:solidFill>
                <a:latin typeface="+mn-lt"/>
                <a:ea typeface="+mn-ea"/>
                <a:cs typeface="+mn-cs"/>
              </a:rPr>
              <a:t>είναι μια μοναδική και πλούσια </a:t>
            </a:r>
            <a:r>
              <a:rPr lang="el-GR" b="1" dirty="0" smtClean="0">
                <a:solidFill>
                  <a:schemeClr val="tx1"/>
                </a:solidFill>
                <a:latin typeface="+mn-lt"/>
                <a:ea typeface="+mn-ea"/>
                <a:cs typeface="+mn-cs"/>
              </a:rPr>
              <a:t>σειρά λύσεων ανάκτησης δεδομένων που επιτρέπει την αντιστροφή από τα ανθρώπινα λάθη επιλεκτικά και αναιρώντας αποτελεσματικά τις συνέπειες ενός λάθους. </a:t>
            </a:r>
          </a:p>
          <a:p>
            <a:pPr lvl="1">
              <a:buFont typeface="Wingdings" pitchFamily="2" charset="2"/>
              <a:buChar char="q"/>
            </a:pPr>
            <a:r>
              <a:rPr lang="el-GR" dirty="0" smtClean="0">
                <a:solidFill>
                  <a:schemeClr val="tx1"/>
                </a:solidFill>
                <a:latin typeface="+mn-lt"/>
                <a:ea typeface="+mn-ea"/>
                <a:cs typeface="+mn-cs"/>
              </a:rPr>
              <a:t>Γρήγορη ανάκαμψη από ένα ανθρώπινο λάθος ή μια διαφθορά.</a:t>
            </a:r>
          </a:p>
          <a:p>
            <a:pPr lvl="1">
              <a:buFont typeface="Wingdings" pitchFamily="2" charset="2"/>
              <a:buChar char="q"/>
            </a:pPr>
            <a:r>
              <a:rPr lang="el-GR" dirty="0" smtClean="0">
                <a:solidFill>
                  <a:schemeClr val="tx1"/>
                </a:solidFill>
                <a:latin typeface="+mn-lt"/>
                <a:ea typeface="+mn-ea"/>
                <a:cs typeface="+mn-cs"/>
              </a:rPr>
              <a:t>Ο χρόνος που απαιτείται για να ανακάμψει από αυτό το σφάλμα δεν  εξαρτάται από το μέγεθος της βάσης δεδομένων, μια ικανότητα μοναδική για την Oracle Database.</a:t>
            </a:r>
          </a:p>
          <a:p>
            <a:endParaRPr lang="el-GR" dirty="0" smtClean="0">
              <a:solidFill>
                <a:schemeClr val="tx1"/>
              </a:solidFill>
              <a:latin typeface="+mn-lt"/>
              <a:ea typeface="+mn-ea"/>
              <a:cs typeface="+mn-cs"/>
            </a:endParaRPr>
          </a:p>
          <a:p>
            <a:pPr>
              <a:buNone/>
            </a:pPr>
            <a:endParaRPr lang="el-GR" dirty="0" smtClean="0">
              <a:solidFill>
                <a:schemeClr val="tx1"/>
              </a:solidFill>
              <a:latin typeface="+mn-lt"/>
              <a:ea typeface="+mn-ea"/>
              <a:cs typeface="+mn-cs"/>
            </a:endParaRPr>
          </a:p>
          <a:p>
            <a:endParaRPr lang="el-GR" dirty="0" smtClean="0">
              <a:solidFill>
                <a:schemeClr val="tx1"/>
              </a:solidFill>
              <a:latin typeface="+mn-lt"/>
              <a:ea typeface="+mn-ea"/>
              <a:cs typeface="+mn-cs"/>
            </a:endParaRPr>
          </a:p>
          <a:p>
            <a:endParaRPr lang="en-US"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Τεχνολογίες </a:t>
            </a:r>
            <a:r>
              <a:rPr lang="en-US" sz="3600" dirty="0" smtClean="0"/>
              <a:t>Oracle Flashback </a:t>
            </a:r>
          </a:p>
        </p:txBody>
      </p:sp>
      <p:sp>
        <p:nvSpPr>
          <p:cNvPr id="11267" name="Rectangle 5"/>
          <p:cNvSpPr>
            <a:spLocks noGrp="1" noChangeArrowheads="1"/>
          </p:cNvSpPr>
          <p:nvPr>
            <p:ph type="body" idx="1"/>
          </p:nvPr>
        </p:nvSpPr>
        <p:spPr>
          <a:xfrm>
            <a:off x="596901" y="1143000"/>
            <a:ext cx="7632700" cy="2459177"/>
          </a:xfrm>
        </p:spPr>
        <p:txBody>
          <a:bodyPr/>
          <a:lstStyle/>
          <a:p>
            <a:pPr>
              <a:buFont typeface="Wingdings" pitchFamily="2" charset="2"/>
              <a:buChar char="q"/>
            </a:pPr>
            <a:r>
              <a:rPr lang="en-US" dirty="0" smtClean="0">
                <a:solidFill>
                  <a:schemeClr val="tx1"/>
                </a:solidFill>
                <a:latin typeface="+mn-lt"/>
                <a:ea typeface="+mn-ea"/>
                <a:cs typeface="+mn-cs"/>
              </a:rPr>
              <a:t>Flashback </a:t>
            </a:r>
            <a:r>
              <a:rPr lang="el-GR" dirty="0" smtClean="0">
                <a:solidFill>
                  <a:schemeClr val="tx1"/>
                </a:solidFill>
                <a:latin typeface="+mn-lt"/>
                <a:ea typeface="+mn-ea"/>
                <a:cs typeface="+mn-cs"/>
              </a:rPr>
              <a:t> υποστηρίζει ανάκαμψη σε όλα τα επίπεδα, συμπεριλαμβανομένης </a:t>
            </a:r>
          </a:p>
          <a:p>
            <a:pPr lvl="1">
              <a:buFont typeface="Wingdings" pitchFamily="2" charset="2"/>
              <a:buChar char="q"/>
            </a:pPr>
            <a:r>
              <a:rPr lang="el-GR" dirty="0" smtClean="0"/>
              <a:t>Α</a:t>
            </a:r>
            <a:r>
              <a:rPr lang="el-GR" dirty="0" smtClean="0">
                <a:solidFill>
                  <a:schemeClr val="tx1"/>
                </a:solidFill>
                <a:latin typeface="+mn-lt"/>
                <a:ea typeface="+mn-ea"/>
                <a:cs typeface="+mn-cs"/>
              </a:rPr>
              <a:t>νάκαμψη γραμμών ενός πινάκα ( </a:t>
            </a:r>
            <a:r>
              <a:rPr lang="en-US" dirty="0" smtClean="0">
                <a:solidFill>
                  <a:schemeClr val="tx1"/>
                </a:solidFill>
                <a:latin typeface="+mn-lt"/>
                <a:ea typeface="+mn-ea"/>
                <a:cs typeface="+mn-cs"/>
              </a:rPr>
              <a:t>row</a:t>
            </a:r>
            <a:r>
              <a:rPr lang="en-US" dirty="0" smtClean="0">
                <a:ea typeface="+mn-ea"/>
                <a:cs typeface="+mn-cs"/>
              </a:rPr>
              <a:t>s</a:t>
            </a:r>
            <a:r>
              <a:rPr lang="el-GR" dirty="0" smtClean="0">
                <a:solidFill>
                  <a:schemeClr val="tx1"/>
                </a:solidFill>
                <a:latin typeface="+mn-lt"/>
                <a:ea typeface="+mn-ea"/>
                <a:cs typeface="+mn-cs"/>
              </a:rPr>
              <a:t>)</a:t>
            </a:r>
          </a:p>
          <a:p>
            <a:pPr lvl="1">
              <a:buFont typeface="Wingdings" pitchFamily="2" charset="2"/>
              <a:buChar char="q"/>
            </a:pPr>
            <a:r>
              <a:rPr lang="el-GR" dirty="0" smtClean="0"/>
              <a:t>Συναλλαγών</a:t>
            </a:r>
            <a:r>
              <a:rPr lang="el-GR" dirty="0" smtClean="0">
                <a:solidFill>
                  <a:schemeClr val="tx1"/>
                </a:solidFill>
                <a:latin typeface="+mn-lt"/>
                <a:ea typeface="+mn-ea"/>
                <a:cs typeface="+mn-cs"/>
              </a:rPr>
              <a:t> ( </a:t>
            </a:r>
            <a:r>
              <a:rPr lang="en-US" dirty="0" smtClean="0">
                <a:solidFill>
                  <a:schemeClr val="tx1"/>
                </a:solidFill>
                <a:latin typeface="+mn-lt"/>
                <a:ea typeface="+mn-ea"/>
                <a:cs typeface="+mn-cs"/>
              </a:rPr>
              <a:t>Transaction</a:t>
            </a:r>
            <a:r>
              <a:rPr lang="en-US" dirty="0" smtClean="0">
                <a:ea typeface="+mn-ea"/>
                <a:cs typeface="+mn-cs"/>
              </a:rPr>
              <a:t>s</a:t>
            </a:r>
            <a:r>
              <a:rPr lang="en-US" dirty="0" smtClean="0">
                <a:solidFill>
                  <a:schemeClr val="tx1"/>
                </a:solidFill>
                <a:latin typeface="+mn-lt"/>
                <a:ea typeface="+mn-ea"/>
                <a:cs typeface="+mn-cs"/>
              </a:rPr>
              <a:t>)</a:t>
            </a:r>
            <a:endParaRPr lang="el-GR" dirty="0" smtClean="0">
              <a:solidFill>
                <a:schemeClr val="tx1"/>
              </a:solidFill>
              <a:latin typeface="+mn-lt"/>
              <a:ea typeface="+mn-ea"/>
              <a:cs typeface="+mn-cs"/>
            </a:endParaRPr>
          </a:p>
          <a:p>
            <a:pPr lvl="1">
              <a:buFont typeface="Wingdings" pitchFamily="2" charset="2"/>
              <a:buChar char="q"/>
            </a:pPr>
            <a:r>
              <a:rPr lang="el-GR" dirty="0" smtClean="0"/>
              <a:t>Π</a:t>
            </a:r>
            <a:r>
              <a:rPr lang="el-GR" dirty="0" smtClean="0">
                <a:ea typeface="+mn-ea"/>
                <a:cs typeface="+mn-cs"/>
              </a:rPr>
              <a:t>ίνα</a:t>
            </a:r>
            <a:r>
              <a:rPr lang="el-GR" dirty="0" smtClean="0">
                <a:solidFill>
                  <a:schemeClr val="tx1"/>
                </a:solidFill>
                <a:latin typeface="+mn-lt"/>
                <a:ea typeface="+mn-ea"/>
                <a:cs typeface="+mn-cs"/>
              </a:rPr>
              <a:t>κα</a:t>
            </a:r>
            <a:r>
              <a:rPr lang="en-US" dirty="0" smtClean="0">
                <a:solidFill>
                  <a:schemeClr val="tx1"/>
                </a:solidFill>
                <a:latin typeface="+mn-lt"/>
                <a:ea typeface="+mn-ea"/>
                <a:cs typeface="+mn-cs"/>
              </a:rPr>
              <a:t> ( Tables)</a:t>
            </a:r>
            <a:endParaRPr lang="el-GR" dirty="0" smtClean="0">
              <a:solidFill>
                <a:schemeClr val="tx1"/>
              </a:solidFill>
              <a:latin typeface="+mn-lt"/>
              <a:ea typeface="+mn-ea"/>
              <a:cs typeface="+mn-cs"/>
            </a:endParaRPr>
          </a:p>
          <a:p>
            <a:pPr lvl="1">
              <a:buFont typeface="Wingdings" pitchFamily="2" charset="2"/>
              <a:buChar char="q"/>
            </a:pPr>
            <a:r>
              <a:rPr lang="el-GR" dirty="0" smtClean="0"/>
              <a:t>Ο</a:t>
            </a:r>
            <a:r>
              <a:rPr lang="el-GR" dirty="0" smtClean="0">
                <a:solidFill>
                  <a:schemeClr val="tx1"/>
                </a:solidFill>
                <a:latin typeface="+mn-lt"/>
                <a:ea typeface="+mn-ea"/>
                <a:cs typeface="+mn-cs"/>
              </a:rPr>
              <a:t>λόκληρης της βάσης δεδομένων</a:t>
            </a:r>
            <a:r>
              <a:rPr lang="el-GR" dirty="0" smtClean="0">
                <a:ea typeface="+mn-ea"/>
                <a:cs typeface="+mn-cs"/>
              </a:rPr>
              <a:t> ( </a:t>
            </a:r>
            <a:r>
              <a:rPr lang="en-US" dirty="0" smtClean="0">
                <a:ea typeface="+mn-ea"/>
                <a:cs typeface="+mn-cs"/>
              </a:rPr>
              <a:t>Database)</a:t>
            </a:r>
            <a:endParaRPr lang="el-GR" dirty="0" smtClean="0">
              <a:solidFill>
                <a:schemeClr val="tx1"/>
              </a:solidFill>
              <a:latin typeface="+mn-lt"/>
              <a:ea typeface="+mn-ea"/>
              <a:cs typeface="+mn-cs"/>
            </a:endParaRPr>
          </a:p>
          <a:p>
            <a:pPr lvl="1">
              <a:buFont typeface="Wingdings" pitchFamily="2" charset="2"/>
              <a:buChar char="q"/>
            </a:pPr>
            <a:endParaRPr lang="el-GR" dirty="0" smtClean="0">
              <a:solidFill>
                <a:schemeClr val="tx1"/>
              </a:solidFill>
              <a:latin typeface="+mn-lt"/>
              <a:ea typeface="+mn-ea"/>
              <a:cs typeface="+mn-cs"/>
            </a:endParaRPr>
          </a:p>
          <a:p>
            <a:endParaRPr lang="el-GR" dirty="0" smtClean="0">
              <a:solidFill>
                <a:schemeClr val="tx1"/>
              </a:solidFill>
              <a:latin typeface="+mn-lt"/>
              <a:ea typeface="+mn-ea"/>
              <a:cs typeface="+mn-cs"/>
            </a:endParaRPr>
          </a:p>
          <a:p>
            <a:pPr>
              <a:buNone/>
            </a:pPr>
            <a:endParaRPr lang="el-GR" dirty="0" smtClean="0">
              <a:solidFill>
                <a:schemeClr val="tx1"/>
              </a:solidFill>
              <a:latin typeface="+mn-lt"/>
              <a:ea typeface="+mn-ea"/>
              <a:cs typeface="+mn-cs"/>
            </a:endParaRPr>
          </a:p>
          <a:p>
            <a:endParaRPr lang="el-GR" dirty="0" smtClean="0">
              <a:solidFill>
                <a:schemeClr val="tx1"/>
              </a:solidFill>
              <a:latin typeface="+mn-lt"/>
              <a:ea typeface="+mn-ea"/>
              <a:cs typeface="+mn-cs"/>
            </a:endParaRPr>
          </a:p>
          <a:p>
            <a:endParaRPr lang="en-US"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Τεχνολογίες </a:t>
            </a:r>
            <a:r>
              <a:rPr lang="en-US" sz="3600" dirty="0" smtClean="0"/>
              <a:t>Oracle Flashback </a:t>
            </a:r>
          </a:p>
        </p:txBody>
      </p:sp>
      <p:graphicFrame>
        <p:nvGraphicFramePr>
          <p:cNvPr id="4" name="Table 3"/>
          <p:cNvGraphicFramePr>
            <a:graphicFrameLocks noGrp="1"/>
          </p:cNvGraphicFramePr>
          <p:nvPr/>
        </p:nvGraphicFramePr>
        <p:xfrm>
          <a:off x="431800" y="1397000"/>
          <a:ext cx="8229600" cy="393700"/>
        </p:xfrm>
        <a:graphic>
          <a:graphicData uri="http://schemas.openxmlformats.org/drawingml/2006/table">
            <a:tbl>
              <a:tblPr firstRow="1" bandRow="1">
                <a:tableStyleId>{5C22544A-7EE6-4342-B048-85BDC9FD1C3A}</a:tableStyleId>
              </a:tblPr>
              <a:tblGrid>
                <a:gridCol w="8229600"/>
              </a:tblGrid>
              <a:tr h="393700">
                <a:tc>
                  <a:txBody>
                    <a:bodyPr/>
                    <a:lstStyle/>
                    <a:p>
                      <a:pPr algn="just"/>
                      <a:r>
                        <a:rPr lang="en-US" sz="1600" b="1" kern="1200" baseline="0" dirty="0" smtClean="0">
                          <a:solidFill>
                            <a:sysClr val="windowText" lastClr="000000"/>
                          </a:solidFill>
                          <a:latin typeface="Courier New" pitchFamily="49" charset="0"/>
                          <a:ea typeface="+mn-ea"/>
                          <a:cs typeface="Courier New" pitchFamily="49" charset="0"/>
                        </a:rPr>
                        <a:t>SELECT * FROM </a:t>
                      </a:r>
                      <a:r>
                        <a:rPr lang="en-US" sz="1600" b="1" kern="1200" baseline="0" dirty="0" err="1" smtClean="0">
                          <a:solidFill>
                            <a:sysClr val="windowText" lastClr="000000"/>
                          </a:solidFill>
                          <a:latin typeface="Courier New" pitchFamily="49" charset="0"/>
                          <a:ea typeface="+mn-ea"/>
                          <a:cs typeface="Courier New" pitchFamily="49" charset="0"/>
                        </a:rPr>
                        <a:t>emp</a:t>
                      </a:r>
                      <a:r>
                        <a:rPr lang="en-US" sz="1600" b="1" kern="1200" baseline="0" dirty="0" smtClean="0">
                          <a:solidFill>
                            <a:sysClr val="windowText" lastClr="000000"/>
                          </a:solidFill>
                          <a:latin typeface="Courier New" pitchFamily="49" charset="0"/>
                          <a:ea typeface="+mn-ea"/>
                          <a:cs typeface="Courier New" pitchFamily="49" charset="0"/>
                        </a:rPr>
                        <a:t> AS OF TIMESTAMP </a:t>
                      </a:r>
                      <a:r>
                        <a:rPr lang="en-US" sz="1600" b="1" i="1" kern="1200" baseline="0" dirty="0" smtClean="0">
                          <a:solidFill>
                            <a:sysClr val="windowText" lastClr="000000"/>
                          </a:solidFill>
                          <a:latin typeface="Courier New" pitchFamily="49" charset="0"/>
                          <a:ea typeface="+mn-ea"/>
                          <a:cs typeface="Courier New" pitchFamily="49" charset="0"/>
                        </a:rPr>
                        <a:t>time WHERE…</a:t>
                      </a:r>
                      <a:endParaRPr lang="el-GR" sz="1600" dirty="0">
                        <a:solidFill>
                          <a:sysClr val="windowText" lastClr="000000"/>
                        </a:solidFill>
                        <a:latin typeface="Courier New" pitchFamily="49" charset="0"/>
                        <a:cs typeface="Courier New" pitchFamily="49" charset="0"/>
                      </a:endParaRPr>
                    </a:p>
                  </a:txBody>
                  <a:tcPr>
                    <a:solidFill>
                      <a:schemeClr val="bg1">
                        <a:lumMod val="95000"/>
                      </a:schemeClr>
                    </a:solidFill>
                  </a:tcPr>
                </a:tc>
              </a:tr>
            </a:tbl>
          </a:graphicData>
        </a:graphic>
      </p:graphicFrame>
      <p:graphicFrame>
        <p:nvGraphicFramePr>
          <p:cNvPr id="6" name="Table 5"/>
          <p:cNvGraphicFramePr>
            <a:graphicFrameLocks noGrp="1"/>
          </p:cNvGraphicFramePr>
          <p:nvPr/>
        </p:nvGraphicFramePr>
        <p:xfrm>
          <a:off x="495300" y="2971800"/>
          <a:ext cx="8470900" cy="355600"/>
        </p:xfrm>
        <a:graphic>
          <a:graphicData uri="http://schemas.openxmlformats.org/drawingml/2006/table">
            <a:tbl>
              <a:tblPr firstRow="1" bandRow="1">
                <a:tableStyleId>{5C22544A-7EE6-4342-B048-85BDC9FD1C3A}</a:tableStyleId>
              </a:tblPr>
              <a:tblGrid>
                <a:gridCol w="8470900"/>
              </a:tblGrid>
              <a:tr h="355600">
                <a:tc>
                  <a:txBody>
                    <a:bodyPr/>
                    <a:lstStyle/>
                    <a:p>
                      <a:pPr algn="just"/>
                      <a:r>
                        <a:rPr lang="en-US" sz="1600" b="1" kern="1200" baseline="0" dirty="0" smtClean="0">
                          <a:solidFill>
                            <a:schemeClr val="tx1"/>
                          </a:solidFill>
                          <a:latin typeface="Courier New" pitchFamily="49" charset="0"/>
                          <a:ea typeface="+mn-ea"/>
                          <a:cs typeface="Courier New" pitchFamily="49" charset="0"/>
                        </a:rPr>
                        <a:t>SELECT * FROM </a:t>
                      </a:r>
                      <a:r>
                        <a:rPr lang="en-US" sz="1600" b="1" kern="1200" baseline="0" dirty="0" err="1" smtClean="0">
                          <a:solidFill>
                            <a:schemeClr val="tx1"/>
                          </a:solidFill>
                          <a:latin typeface="Courier New" pitchFamily="49" charset="0"/>
                          <a:ea typeface="+mn-ea"/>
                          <a:cs typeface="Courier New" pitchFamily="49" charset="0"/>
                        </a:rPr>
                        <a:t>emp</a:t>
                      </a:r>
                      <a:r>
                        <a:rPr lang="en-US" sz="1600" b="1" kern="1200" baseline="0" dirty="0" smtClean="0">
                          <a:solidFill>
                            <a:schemeClr val="tx1"/>
                          </a:solidFill>
                          <a:latin typeface="Courier New" pitchFamily="49" charset="0"/>
                          <a:ea typeface="+mn-ea"/>
                          <a:cs typeface="Courier New" pitchFamily="49" charset="0"/>
                        </a:rPr>
                        <a:t> VERSIONS BETWEEN TIMESTAMP </a:t>
                      </a:r>
                      <a:r>
                        <a:rPr lang="en-US" sz="1600" b="1" i="1" kern="1200" baseline="0" dirty="0" smtClean="0">
                          <a:solidFill>
                            <a:schemeClr val="tx1"/>
                          </a:solidFill>
                          <a:latin typeface="Courier New" pitchFamily="49" charset="0"/>
                          <a:ea typeface="+mn-ea"/>
                          <a:cs typeface="Courier New" pitchFamily="49" charset="0"/>
                        </a:rPr>
                        <a:t>time1 AND time2 WHERE…</a:t>
                      </a:r>
                      <a:endParaRPr lang="el-GR" sz="1600" dirty="0">
                        <a:solidFill>
                          <a:schemeClr val="tx1"/>
                        </a:solidFill>
                        <a:latin typeface="Courier New" pitchFamily="49" charset="0"/>
                        <a:cs typeface="Courier New" pitchFamily="49" charset="0"/>
                      </a:endParaRPr>
                    </a:p>
                  </a:txBody>
                  <a:tcPr>
                    <a:solidFill>
                      <a:schemeClr val="bg1">
                        <a:lumMod val="95000"/>
                      </a:schemeClr>
                    </a:solidFill>
                  </a:tcPr>
                </a:tc>
              </a:tr>
            </a:tbl>
          </a:graphicData>
        </a:graphic>
      </p:graphicFrame>
      <p:graphicFrame>
        <p:nvGraphicFramePr>
          <p:cNvPr id="7" name="Table 6"/>
          <p:cNvGraphicFramePr>
            <a:graphicFrameLocks noGrp="1"/>
          </p:cNvGraphicFramePr>
          <p:nvPr/>
        </p:nvGraphicFramePr>
        <p:xfrm>
          <a:off x="482600" y="4709160"/>
          <a:ext cx="8229600" cy="579120"/>
        </p:xfrm>
        <a:graphic>
          <a:graphicData uri="http://schemas.openxmlformats.org/drawingml/2006/table">
            <a:tbl>
              <a:tblPr firstRow="1" bandRow="1">
                <a:tableStyleId>{5C22544A-7EE6-4342-B048-85BDC9FD1C3A}</a:tableStyleId>
              </a:tblPr>
              <a:tblGrid>
                <a:gridCol w="8229600"/>
              </a:tblGrid>
              <a:tr h="0">
                <a:tc>
                  <a:txBody>
                    <a:bodyPr/>
                    <a:lstStyle/>
                    <a:p>
                      <a:pPr algn="just"/>
                      <a:r>
                        <a:rPr lang="en-US" sz="1600" b="1" kern="1200" baseline="0" dirty="0" smtClean="0">
                          <a:solidFill>
                            <a:sysClr val="windowText" lastClr="000000"/>
                          </a:solidFill>
                          <a:latin typeface="Courier New" pitchFamily="49" charset="0"/>
                          <a:ea typeface="+mn-ea"/>
                          <a:cs typeface="Courier New" pitchFamily="49" charset="0"/>
                        </a:rPr>
                        <a:t>SELECT * FROM FLASHBACK_TRANSACTION_QUERY WHERE XID = </a:t>
                      </a:r>
                      <a:r>
                        <a:rPr lang="en-US" sz="1600" b="1" kern="1200" baseline="0" dirty="0" err="1" smtClean="0">
                          <a:solidFill>
                            <a:sysClr val="windowText" lastClr="000000"/>
                          </a:solidFill>
                          <a:latin typeface="Courier New" pitchFamily="49" charset="0"/>
                          <a:ea typeface="+mn-ea"/>
                          <a:cs typeface="Courier New" pitchFamily="49" charset="0"/>
                        </a:rPr>
                        <a:t>transactionID</a:t>
                      </a:r>
                      <a:endParaRPr lang="el-GR" sz="1600" dirty="0">
                        <a:solidFill>
                          <a:sysClr val="windowText" lastClr="000000"/>
                        </a:solidFill>
                        <a:latin typeface="Courier New" pitchFamily="49" charset="0"/>
                        <a:cs typeface="Courier New" pitchFamily="49" charset="0"/>
                      </a:endParaRPr>
                    </a:p>
                  </a:txBody>
                  <a:tcPr>
                    <a:solidFill>
                      <a:schemeClr val="bg1">
                        <a:lumMod val="95000"/>
                      </a:schemeClr>
                    </a:solidFill>
                  </a:tcPr>
                </a:tc>
              </a:tr>
            </a:tbl>
          </a:graphicData>
        </a:graphic>
      </p:graphicFrame>
      <p:sp>
        <p:nvSpPr>
          <p:cNvPr id="10" name="Rectangle 5"/>
          <p:cNvSpPr txBox="1">
            <a:spLocks noChangeArrowheads="1"/>
          </p:cNvSpPr>
          <p:nvPr/>
        </p:nvSpPr>
        <p:spPr bwMode="auto">
          <a:xfrm>
            <a:off x="215901" y="990601"/>
            <a:ext cx="7632700" cy="35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lvl="1" indent="-228600" eaLnBrk="0" hangingPunct="0">
              <a:spcBef>
                <a:spcPct val="20000"/>
              </a:spcBef>
              <a:buClr>
                <a:schemeClr val="accent1"/>
              </a:buClr>
              <a:buFont typeface="Wingdings" pitchFamily="2" charset="2"/>
              <a:buChar char="q"/>
            </a:pPr>
            <a:r>
              <a:rPr lang="en-US" dirty="0"/>
              <a:t>Flashback Query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Rectangle 5"/>
          <p:cNvSpPr txBox="1">
            <a:spLocks noChangeArrowheads="1"/>
          </p:cNvSpPr>
          <p:nvPr/>
        </p:nvSpPr>
        <p:spPr bwMode="auto">
          <a:xfrm>
            <a:off x="482601" y="2019301"/>
            <a:ext cx="7632700" cy="330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l-GR" sz="1200" dirty="0"/>
              <a:t>Ανάκτηση διαφορετικών εκδοχών μιας γραμμής σε ένα καθορισμένο χρονικό διάστημα</a:t>
            </a:r>
          </a:p>
        </p:txBody>
      </p:sp>
      <p:sp>
        <p:nvSpPr>
          <p:cNvPr id="13" name="Rectangle 5"/>
          <p:cNvSpPr txBox="1">
            <a:spLocks noChangeArrowheads="1"/>
          </p:cNvSpPr>
          <p:nvPr/>
        </p:nvSpPr>
        <p:spPr bwMode="auto">
          <a:xfrm>
            <a:off x="342901" y="2451101"/>
            <a:ext cx="7632700" cy="35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lvl="1" indent="-228600" eaLnBrk="0" hangingPunct="0">
              <a:spcBef>
                <a:spcPct val="20000"/>
              </a:spcBef>
              <a:buClr>
                <a:schemeClr val="accent1"/>
              </a:buClr>
              <a:buFont typeface="Wingdings" pitchFamily="2" charset="2"/>
              <a:buChar char="q"/>
            </a:pPr>
            <a:r>
              <a:rPr lang="en-US" dirty="0" smtClean="0"/>
              <a:t> Flashback Version Query</a:t>
            </a:r>
            <a:endParaRPr lang="en-US" sz="2400" b="0" kern="0" dirty="0"/>
          </a:p>
        </p:txBody>
      </p:sp>
      <p:sp>
        <p:nvSpPr>
          <p:cNvPr id="14" name="Rectangle 5"/>
          <p:cNvSpPr txBox="1">
            <a:spLocks noChangeArrowheads="1"/>
          </p:cNvSpPr>
          <p:nvPr/>
        </p:nvSpPr>
        <p:spPr bwMode="auto">
          <a:xfrm>
            <a:off x="546101" y="3543301"/>
            <a:ext cx="7632700" cy="330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l-GR" sz="1200" dirty="0" smtClean="0"/>
              <a:t>Ανάκτηση διαφορετικών εκδοχών μιας γραμμής σε ένα καθορισμένο χρονικό διάστημα</a:t>
            </a:r>
            <a:endParaRPr lang="el-GR" sz="1200" dirty="0"/>
          </a:p>
        </p:txBody>
      </p:sp>
      <p:sp>
        <p:nvSpPr>
          <p:cNvPr id="15" name="Rectangle 5"/>
          <p:cNvSpPr txBox="1">
            <a:spLocks noChangeArrowheads="1"/>
          </p:cNvSpPr>
          <p:nvPr/>
        </p:nvSpPr>
        <p:spPr bwMode="auto">
          <a:xfrm>
            <a:off x="469901" y="4064001"/>
            <a:ext cx="7632700" cy="35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lvl="1" indent="-228600" eaLnBrk="0" hangingPunct="0">
              <a:spcBef>
                <a:spcPct val="20000"/>
              </a:spcBef>
              <a:buClr>
                <a:schemeClr val="accent1"/>
              </a:buClr>
              <a:buFont typeface="Wingdings" pitchFamily="2" charset="2"/>
              <a:buChar char="q"/>
            </a:pPr>
            <a:r>
              <a:rPr lang="en-US" dirty="0" smtClean="0"/>
              <a:t> Flashback Transaction Query</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6" name="Rectangle 5"/>
          <p:cNvSpPr txBox="1">
            <a:spLocks noChangeArrowheads="1"/>
          </p:cNvSpPr>
          <p:nvPr/>
        </p:nvSpPr>
        <p:spPr bwMode="auto">
          <a:xfrm>
            <a:off x="508001" y="5524501"/>
            <a:ext cx="7632700" cy="330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l-GR" sz="1200" dirty="0"/>
              <a:t>Αναζήτηση όλων των </a:t>
            </a:r>
            <a:r>
              <a:rPr lang="el-GR" sz="1200" dirty="0" err="1" smtClean="0"/>
              <a:t>αλλαγων</a:t>
            </a:r>
            <a:r>
              <a:rPr lang="el-GR" sz="1200" dirty="0" smtClean="0"/>
              <a:t> </a:t>
            </a:r>
            <a:r>
              <a:rPr lang="el-GR" sz="1200" dirty="0"/>
              <a:t>που έγιναν από μια συγκεκριμένη συναλλαγή.</a:t>
            </a:r>
          </a:p>
          <a:p>
            <a:endParaRPr lang="el-GR" sz="12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Τεχνολογίες </a:t>
            </a:r>
            <a:r>
              <a:rPr lang="en-US" sz="3600" dirty="0" smtClean="0"/>
              <a:t>Oracle Flashback </a:t>
            </a:r>
          </a:p>
        </p:txBody>
      </p:sp>
      <p:graphicFrame>
        <p:nvGraphicFramePr>
          <p:cNvPr id="8" name="Table 7"/>
          <p:cNvGraphicFramePr>
            <a:graphicFrameLocks noGrp="1"/>
          </p:cNvGraphicFramePr>
          <p:nvPr/>
        </p:nvGraphicFramePr>
        <p:xfrm>
          <a:off x="622300" y="1612900"/>
          <a:ext cx="8229600" cy="393700"/>
        </p:xfrm>
        <a:graphic>
          <a:graphicData uri="http://schemas.openxmlformats.org/drawingml/2006/table">
            <a:tbl>
              <a:tblPr firstRow="1" bandRow="1">
                <a:tableStyleId>{5C22544A-7EE6-4342-B048-85BDC9FD1C3A}</a:tableStyleId>
              </a:tblPr>
              <a:tblGrid>
                <a:gridCol w="8229600"/>
              </a:tblGrid>
              <a:tr h="393700">
                <a:tc>
                  <a:txBody>
                    <a:bodyPr/>
                    <a:lstStyle/>
                    <a:p>
                      <a:pPr algn="just"/>
                      <a:r>
                        <a:rPr lang="en-US" sz="1600" b="1" kern="1200" baseline="0" dirty="0" smtClean="0">
                          <a:solidFill>
                            <a:sysClr val="windowText" lastClr="000000"/>
                          </a:solidFill>
                          <a:latin typeface="Courier New" pitchFamily="49" charset="0"/>
                          <a:ea typeface="+mn-ea"/>
                          <a:cs typeface="Courier New" pitchFamily="49" charset="0"/>
                        </a:rPr>
                        <a:t>FLASHBACK TABLE orders, </a:t>
                      </a:r>
                      <a:r>
                        <a:rPr lang="en-US" sz="1600" b="1" kern="1200" baseline="0" dirty="0" err="1" smtClean="0">
                          <a:solidFill>
                            <a:sysClr val="windowText" lastClr="000000"/>
                          </a:solidFill>
                          <a:latin typeface="Courier New" pitchFamily="49" charset="0"/>
                          <a:ea typeface="+mn-ea"/>
                          <a:cs typeface="Courier New" pitchFamily="49" charset="0"/>
                        </a:rPr>
                        <a:t>order_items</a:t>
                      </a:r>
                      <a:r>
                        <a:rPr lang="en-US" sz="1600" b="1" kern="1200" baseline="0" dirty="0" smtClean="0">
                          <a:solidFill>
                            <a:sysClr val="windowText" lastClr="000000"/>
                          </a:solidFill>
                          <a:latin typeface="Courier New" pitchFamily="49" charset="0"/>
                          <a:ea typeface="+mn-ea"/>
                          <a:cs typeface="Courier New" pitchFamily="49" charset="0"/>
                        </a:rPr>
                        <a:t> TIMESTAMP time</a:t>
                      </a:r>
                      <a:endParaRPr lang="el-GR" sz="1600" dirty="0">
                        <a:solidFill>
                          <a:sysClr val="windowText" lastClr="000000"/>
                        </a:solidFill>
                        <a:latin typeface="Courier New" pitchFamily="49" charset="0"/>
                        <a:cs typeface="Courier New" pitchFamily="49" charset="0"/>
                      </a:endParaRPr>
                    </a:p>
                  </a:txBody>
                  <a:tcPr>
                    <a:solidFill>
                      <a:schemeClr val="bg1">
                        <a:lumMod val="95000"/>
                      </a:schemeClr>
                    </a:solidFill>
                  </a:tcPr>
                </a:tc>
              </a:tr>
            </a:tbl>
          </a:graphicData>
        </a:graphic>
      </p:graphicFrame>
      <p:graphicFrame>
        <p:nvGraphicFramePr>
          <p:cNvPr id="9" name="Table 8"/>
          <p:cNvGraphicFramePr>
            <a:graphicFrameLocks noGrp="1"/>
          </p:cNvGraphicFramePr>
          <p:nvPr/>
        </p:nvGraphicFramePr>
        <p:xfrm>
          <a:off x="482600" y="3175000"/>
          <a:ext cx="8229600" cy="393700"/>
        </p:xfrm>
        <a:graphic>
          <a:graphicData uri="http://schemas.openxmlformats.org/drawingml/2006/table">
            <a:tbl>
              <a:tblPr firstRow="1" bandRow="1">
                <a:tableStyleId>{5C22544A-7EE6-4342-B048-85BDC9FD1C3A}</a:tableStyleId>
              </a:tblPr>
              <a:tblGrid>
                <a:gridCol w="8229600"/>
              </a:tblGrid>
              <a:tr h="393700">
                <a:tc>
                  <a:txBody>
                    <a:bodyPr/>
                    <a:lstStyle/>
                    <a:p>
                      <a:pPr algn="just"/>
                      <a:r>
                        <a:rPr lang="en-US" sz="1600" b="1" kern="1200" baseline="0" dirty="0" smtClean="0">
                          <a:solidFill>
                            <a:sysClr val="windowText" lastClr="000000"/>
                          </a:solidFill>
                          <a:latin typeface="Courier New" pitchFamily="49" charset="0"/>
                          <a:ea typeface="+mn-ea"/>
                          <a:cs typeface="Courier New" pitchFamily="49" charset="0"/>
                        </a:rPr>
                        <a:t>FLASHBACK DATABASE TO TIMESTAMP time</a:t>
                      </a:r>
                      <a:endParaRPr lang="el-GR" sz="1600" dirty="0">
                        <a:solidFill>
                          <a:sysClr val="windowText" lastClr="000000"/>
                        </a:solidFill>
                        <a:latin typeface="Courier New" pitchFamily="49" charset="0"/>
                        <a:cs typeface="Courier New" pitchFamily="49" charset="0"/>
                      </a:endParaRPr>
                    </a:p>
                  </a:txBody>
                  <a:tcPr>
                    <a:solidFill>
                      <a:schemeClr val="bg1">
                        <a:lumMod val="95000"/>
                      </a:schemeClr>
                    </a:solidFill>
                  </a:tcPr>
                </a:tc>
              </a:tr>
            </a:tbl>
          </a:graphicData>
        </a:graphic>
      </p:graphicFrame>
      <p:sp>
        <p:nvSpPr>
          <p:cNvPr id="13" name="Rectangle 5"/>
          <p:cNvSpPr txBox="1">
            <a:spLocks noChangeArrowheads="1"/>
          </p:cNvSpPr>
          <p:nvPr/>
        </p:nvSpPr>
        <p:spPr bwMode="auto">
          <a:xfrm>
            <a:off x="457201" y="1079501"/>
            <a:ext cx="7632700" cy="35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lvl="1" indent="-228600" eaLnBrk="0" hangingPunct="0">
              <a:spcBef>
                <a:spcPct val="20000"/>
              </a:spcBef>
              <a:buClr>
                <a:schemeClr val="accent1"/>
              </a:buClr>
              <a:buFont typeface="Wingdings" pitchFamily="2" charset="2"/>
              <a:buChar char="q"/>
            </a:pPr>
            <a:r>
              <a:rPr lang="el-GR" dirty="0" smtClean="0"/>
              <a:t> </a:t>
            </a:r>
            <a:r>
              <a:rPr lang="en-US" dirty="0" smtClean="0"/>
              <a:t>Flashback </a:t>
            </a:r>
            <a:r>
              <a:rPr lang="en-US" dirty="0"/>
              <a:t>Table</a:t>
            </a:r>
            <a:endParaRPr lang="en-US" sz="2400" b="0" kern="0" dirty="0"/>
          </a:p>
        </p:txBody>
      </p:sp>
      <p:sp>
        <p:nvSpPr>
          <p:cNvPr id="14" name="Rectangle 5"/>
          <p:cNvSpPr txBox="1">
            <a:spLocks noChangeArrowheads="1"/>
          </p:cNvSpPr>
          <p:nvPr/>
        </p:nvSpPr>
        <p:spPr bwMode="auto">
          <a:xfrm>
            <a:off x="685801" y="2146301"/>
            <a:ext cx="7632700" cy="330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l-GR" sz="1200" dirty="0" smtClean="0"/>
              <a:t>Γρήγορη αποκατάσταση πινάκα σε ένα καθορισμένο χρονικό διάστημα</a:t>
            </a:r>
            <a:endParaRPr lang="el-GR" sz="1200" dirty="0"/>
          </a:p>
        </p:txBody>
      </p:sp>
      <p:sp>
        <p:nvSpPr>
          <p:cNvPr id="15" name="Rectangle 5"/>
          <p:cNvSpPr txBox="1">
            <a:spLocks noChangeArrowheads="1"/>
          </p:cNvSpPr>
          <p:nvPr/>
        </p:nvSpPr>
        <p:spPr bwMode="auto">
          <a:xfrm>
            <a:off x="546101" y="2565401"/>
            <a:ext cx="7632700" cy="3555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lvl="1" indent="-228600" eaLnBrk="0" hangingPunct="0">
              <a:spcBef>
                <a:spcPct val="20000"/>
              </a:spcBef>
              <a:buClr>
                <a:schemeClr val="accent1"/>
              </a:buClr>
              <a:buFont typeface="Wingdings" pitchFamily="2" charset="2"/>
              <a:buChar char="q"/>
            </a:pPr>
            <a:r>
              <a:rPr lang="en-US" dirty="0" smtClean="0"/>
              <a:t> Flashback</a:t>
            </a:r>
            <a:r>
              <a:rPr lang="el-GR" dirty="0" smtClean="0"/>
              <a:t> </a:t>
            </a:r>
            <a:r>
              <a:rPr lang="en-US" dirty="0" smtClean="0"/>
              <a:t>Database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6" name="Rectangle 5"/>
          <p:cNvSpPr txBox="1">
            <a:spLocks noChangeArrowheads="1"/>
          </p:cNvSpPr>
          <p:nvPr/>
        </p:nvSpPr>
        <p:spPr bwMode="auto">
          <a:xfrm>
            <a:off x="520701" y="3784601"/>
            <a:ext cx="7632700" cy="3301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l-GR" sz="1200" dirty="0" smtClean="0"/>
              <a:t>Γρήγορη αποκατάσταση της ολόκληρης </a:t>
            </a:r>
            <a:r>
              <a:rPr lang="el-GR" sz="1200" dirty="0" err="1" smtClean="0"/>
              <a:t>βασης</a:t>
            </a:r>
            <a:r>
              <a:rPr lang="el-GR" sz="1200" dirty="0" smtClean="0"/>
              <a:t> σε ένα καθορισμένο χρονικό διάστημα</a:t>
            </a:r>
          </a:p>
          <a:p>
            <a:endParaRPr lang="el-GR" sz="12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l-GR" dirty="0" smtClean="0"/>
              <a:t>Στόχος</a:t>
            </a:r>
            <a:endParaRPr lang="en-US" dirty="0" smtClean="0"/>
          </a:p>
        </p:txBody>
      </p:sp>
      <p:sp>
        <p:nvSpPr>
          <p:cNvPr id="11267" name="Rectangle 5"/>
          <p:cNvSpPr>
            <a:spLocks noGrp="1" noChangeArrowheads="1"/>
          </p:cNvSpPr>
          <p:nvPr>
            <p:ph type="body" idx="1"/>
          </p:nvPr>
        </p:nvSpPr>
        <p:spPr>
          <a:xfrm>
            <a:off x="836613" y="1243013"/>
            <a:ext cx="7385050" cy="2266950"/>
          </a:xfrm>
        </p:spPr>
        <p:txBody>
          <a:bodyPr/>
          <a:lstStyle/>
          <a:p>
            <a:pPr>
              <a:buFont typeface="Wingdings" pitchFamily="2" charset="2"/>
              <a:buChar char="q"/>
            </a:pPr>
            <a:r>
              <a:rPr lang="el-GR" b="1" dirty="0" smtClean="0">
                <a:solidFill>
                  <a:schemeClr val="tx1"/>
                </a:solidFill>
              </a:rPr>
              <a:t>Να συζητήσουμε για τις διαθέσιμες τεχνολογίες στη βάση δεδομένων Oracle οι οποίες μπορούν να </a:t>
            </a:r>
            <a:r>
              <a:rPr lang="el-GR" b="1" dirty="0" smtClean="0"/>
              <a:t>πετύχουν υψηλή διαθεσιμότητα.</a:t>
            </a:r>
            <a:endParaRPr lang="el-GR" b="1" dirty="0"/>
          </a:p>
          <a:p>
            <a:pPr marL="0" indent="0">
              <a:buNone/>
            </a:pPr>
            <a:endParaRPr lang="el-GR" dirty="0" smtClean="0">
              <a:solidFill>
                <a:schemeClr val="tx1"/>
              </a:solidFill>
              <a:latin typeface="+mn-lt"/>
              <a:ea typeface="+mn-ea"/>
              <a:cs typeface="+mn-cs"/>
            </a:endParaRPr>
          </a:p>
          <a:p>
            <a:pPr lvl="1">
              <a:buFont typeface="Wingdings" pitchFamily="2" charset="2"/>
              <a:buChar char="q"/>
            </a:pPr>
            <a:r>
              <a:rPr lang="el-GR" dirty="0" smtClean="0">
                <a:solidFill>
                  <a:schemeClr val="tx1"/>
                </a:solidFill>
                <a:latin typeface="+mn-lt"/>
                <a:ea typeface="+mn-ea"/>
                <a:cs typeface="+mn-cs"/>
              </a:rPr>
              <a:t>Στην αποφυγή των διακοπών λειτουργίας μιας εφαρμογής ή ενός συστήματος.</a:t>
            </a:r>
          </a:p>
          <a:p>
            <a:pPr lvl="1">
              <a:buFont typeface="Wingdings" pitchFamily="2" charset="2"/>
              <a:buChar char="q"/>
            </a:pPr>
            <a:r>
              <a:rPr lang="el-GR" dirty="0" smtClean="0">
                <a:solidFill>
                  <a:schemeClr val="tx1"/>
                </a:solidFill>
                <a:latin typeface="+mn-lt"/>
                <a:ea typeface="+mn-ea"/>
                <a:cs typeface="+mn-cs"/>
              </a:rPr>
              <a:t>Στην ταχεία ανάκαμψη ενός συστήματος από απρογραμμάτιστες/απρόβλεπτες διακοπές.</a:t>
            </a:r>
          </a:p>
          <a:p>
            <a:pPr lvl="1">
              <a:buFont typeface="Wingdings" pitchFamily="2" charset="2"/>
              <a:buChar char="q"/>
            </a:pPr>
            <a:r>
              <a:rPr lang="el-GR" dirty="0" smtClean="0">
                <a:solidFill>
                  <a:schemeClr val="tx1"/>
                </a:solidFill>
                <a:latin typeface="+mn-lt"/>
                <a:ea typeface="+mn-ea"/>
                <a:cs typeface="+mn-cs"/>
              </a:rPr>
              <a:t>Στην ελαχιστοποίηση των επιπτώσεων </a:t>
            </a:r>
            <a:r>
              <a:rPr lang="el-GR" dirty="0" smtClean="0">
                <a:ea typeface="+mn-ea"/>
                <a:cs typeface="+mn-cs"/>
              </a:rPr>
              <a:t>που προκαλούνται από </a:t>
            </a:r>
            <a:r>
              <a:rPr lang="el-GR" dirty="0" smtClean="0">
                <a:solidFill>
                  <a:schemeClr val="tx1"/>
                </a:solidFill>
                <a:latin typeface="+mn-lt"/>
                <a:ea typeface="+mn-ea"/>
                <a:cs typeface="+mn-cs"/>
              </a:rPr>
              <a:t>προγραμματισμένες διακοπές λειτουργίας.</a:t>
            </a:r>
          </a:p>
          <a:p>
            <a:pPr>
              <a:buFont typeface="Wingdings" pitchFamily="2" charset="2"/>
              <a:buChar char="q"/>
            </a:pPr>
            <a:endParaRPr lang="en-US"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529392" y="2695073"/>
            <a:ext cx="8193269"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Protection from Data Corruption </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Αντίγραφα Ασφάλειας και Ανάκαμψη συστήματος</a:t>
            </a:r>
            <a:endParaRPr lang="en-US" sz="3600"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0" y="15494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r>
              <a:rPr lang="el-GR" sz="2400" b="0" dirty="0" smtClean="0"/>
              <a:t>Εκτός από την πρόληψη και τεχνολογίες ανάκτησης ο οργανισμός πρέπει να εφαρμόσει μια ολοκληρωμένη διαδικασία δημιουργίας αντιγράφων ασφαλείας των δεδομένων για να είναι σε θέση να ανακτήσει τα σημαντικά επαγγελματικά δεδομένα από αντίγραφο ασφαλείας μέχρι τη στιγμή ακριβώς πριν την αποτυχία .</a:t>
            </a:r>
          </a:p>
          <a:p>
            <a:pPr marL="227013" marR="0" lvl="0" indent="-227013"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r>
              <a:rPr lang="el-GR" sz="2400" b="0" dirty="0" smtClean="0"/>
              <a:t>Η </a:t>
            </a:r>
            <a:r>
              <a:rPr lang="el-GR" sz="2400" b="0" dirty="0" err="1" smtClean="0"/>
              <a:t>Oracle</a:t>
            </a:r>
            <a:r>
              <a:rPr lang="el-GR" sz="2400" b="0" dirty="0" smtClean="0"/>
              <a:t> παρέχει όλα τα εργαλεία που χρειάζονται για δημιουργία  αντιγράφων ασφαλείας και ανάκτησης δεδομένων.</a:t>
            </a:r>
          </a:p>
          <a:p>
            <a:pPr marL="227013" marR="0" lvl="0" indent="-227013"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r>
              <a:rPr lang="el-GR" b="0" dirty="0" smtClean="0"/>
              <a:t> </a:t>
            </a:r>
            <a:r>
              <a:rPr lang="el-GR" sz="2400" b="0" dirty="0" smtClean="0"/>
              <a:t>Τα αντίγραφα ασφαλείας μπορούν να αποθηκευτούν </a:t>
            </a:r>
          </a:p>
          <a:p>
            <a:pPr marL="684213" lvl="1" indent="-227013" eaLnBrk="0" hangingPunct="0">
              <a:spcBef>
                <a:spcPct val="20000"/>
              </a:spcBef>
              <a:buClr>
                <a:schemeClr val="accent1"/>
              </a:buClr>
              <a:buFont typeface="Wingdings" pitchFamily="2" charset="2"/>
              <a:buChar char="q"/>
            </a:pPr>
            <a:r>
              <a:rPr lang="en-US" b="0" dirty="0" smtClean="0"/>
              <a:t> </a:t>
            </a:r>
            <a:r>
              <a:rPr lang="el-GR" b="0" dirty="0" smtClean="0"/>
              <a:t>σε δίσκους ( </a:t>
            </a:r>
            <a:r>
              <a:rPr lang="en-US" b="0" dirty="0" smtClean="0"/>
              <a:t>Disk Backup)</a:t>
            </a:r>
          </a:p>
          <a:p>
            <a:pPr marL="684213" lvl="1" indent="-227013" eaLnBrk="0" hangingPunct="0">
              <a:spcBef>
                <a:spcPct val="20000"/>
              </a:spcBef>
              <a:buClr>
                <a:schemeClr val="accent1"/>
              </a:buClr>
              <a:buFont typeface="Wingdings" pitchFamily="2" charset="2"/>
              <a:buChar char="q"/>
            </a:pPr>
            <a:r>
              <a:rPr lang="en-US" b="0" dirty="0" smtClean="0"/>
              <a:t> </a:t>
            </a:r>
            <a:r>
              <a:rPr lang="el-GR" b="0" dirty="0" smtClean="0"/>
              <a:t>σε ταινίες </a:t>
            </a:r>
            <a:r>
              <a:rPr lang="en-US" b="0" dirty="0" smtClean="0"/>
              <a:t>(Tape Backup)</a:t>
            </a:r>
          </a:p>
          <a:p>
            <a:pPr marL="684213" lvl="1" indent="-227013" eaLnBrk="0" hangingPunct="0">
              <a:spcBef>
                <a:spcPct val="20000"/>
              </a:spcBef>
              <a:buClr>
                <a:schemeClr val="accent1"/>
              </a:buClr>
              <a:buFont typeface="Wingdings" pitchFamily="2" charset="2"/>
              <a:buChar char="q"/>
            </a:pPr>
            <a:r>
              <a:rPr lang="el-GR" b="0" dirty="0" smtClean="0"/>
              <a:t> στο σύννεφο </a:t>
            </a:r>
            <a:r>
              <a:rPr lang="en-US" b="0" dirty="0" smtClean="0"/>
              <a:t>(Cloud Backup)</a:t>
            </a:r>
            <a:endParaRPr lang="el-GR" b="0" dirty="0" smtClean="0"/>
          </a:p>
          <a:p>
            <a:pPr marL="227013" marR="0" lvl="0" indent="-227013"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smtClean="0"/>
              <a:t>Αντίγραφα Ασφάλειας και Ανάκαμψη συστήματος - </a:t>
            </a:r>
            <a:r>
              <a:rPr lang="en-US" sz="3600" dirty="0" smtClean="0"/>
              <a:t>RMAN</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0" y="15494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Μεγάλες βάσεις δεδομένων μπορεί να αποτελούνται από εκατοντάδες αρχεία, κάνοντας την διαδικασία αντιγράφων ασφαλείας εξαιρετικά δύσκολη.</a:t>
            </a:r>
          </a:p>
          <a:p>
            <a:pPr marL="227013" lvl="0" indent="-227013" eaLnBrk="0" hangingPunct="0">
              <a:spcBef>
                <a:spcPct val="20000"/>
              </a:spcBef>
              <a:buClr>
                <a:schemeClr val="accent1"/>
              </a:buClr>
              <a:buFont typeface="Wingdings" pitchFamily="2" charset="2"/>
              <a:buChar char="q"/>
            </a:pPr>
            <a:r>
              <a:rPr lang="el-GR" sz="2400" b="0" dirty="0" smtClean="0"/>
              <a:t>Ελλιπείς αντίγραφα ασφαλείας δεν μπορούν να ανακτήσουν μια βάση δεδομένων σε περίπτωση ανάγκης, και θεωρούνται άχρηστα.  </a:t>
            </a:r>
          </a:p>
          <a:p>
            <a:pPr marL="227013" lvl="0" indent="-227013" eaLnBrk="0" hangingPunct="0">
              <a:spcBef>
                <a:spcPct val="20000"/>
              </a:spcBef>
              <a:buClr>
                <a:schemeClr val="accent1"/>
              </a:buClr>
              <a:buFont typeface="Wingdings" pitchFamily="2" charset="2"/>
              <a:buChar char="q"/>
            </a:pPr>
            <a:r>
              <a:rPr lang="el-GR" sz="2400" b="0" dirty="0" smtClean="0"/>
              <a:t> Ο </a:t>
            </a:r>
            <a:r>
              <a:rPr lang="el-GR" sz="2400" dirty="0" err="1" smtClean="0"/>
              <a:t>Recovery</a:t>
            </a:r>
            <a:r>
              <a:rPr lang="el-GR" sz="2400" dirty="0" smtClean="0"/>
              <a:t> </a:t>
            </a:r>
            <a:r>
              <a:rPr lang="el-GR" sz="2400" dirty="0" err="1" smtClean="0"/>
              <a:t>Manager</a:t>
            </a:r>
            <a:r>
              <a:rPr lang="el-GR" sz="2400" b="0" dirty="0" smtClean="0"/>
              <a:t> της </a:t>
            </a:r>
            <a:r>
              <a:rPr lang="el-GR" sz="2400" b="0" dirty="0" err="1" smtClean="0"/>
              <a:t>Oracle</a:t>
            </a:r>
            <a:r>
              <a:rPr lang="el-GR" sz="2400" b="0" dirty="0" smtClean="0"/>
              <a:t> </a:t>
            </a:r>
            <a:r>
              <a:rPr lang="el-GR" sz="2400" dirty="0" smtClean="0"/>
              <a:t>(RMAN)</a:t>
            </a:r>
            <a:r>
              <a:rPr lang="el-GR" sz="2400" b="0" dirty="0" smtClean="0"/>
              <a:t> είναι το εργαλείο το όποιο διαχειρίζεται τα αντίγραφα ασφαλείας και τις διαδικασίες ανάκτησης μια βάσης </a:t>
            </a:r>
            <a:r>
              <a:rPr lang="el-GR" sz="2400" b="0" dirty="0" err="1" smtClean="0"/>
              <a:t>Oracle</a:t>
            </a:r>
            <a:r>
              <a:rPr lang="el-GR" b="0" dirty="0" smtClean="0"/>
              <a:t>. </a:t>
            </a:r>
            <a:endParaRPr lang="en-US" b="0" dirty="0" smtClean="0"/>
          </a:p>
          <a:p>
            <a:pPr marL="227013" lvl="0" indent="-227013" eaLnBrk="0" hangingPunct="0">
              <a:spcBef>
                <a:spcPct val="20000"/>
              </a:spcBef>
              <a:buClr>
                <a:schemeClr val="accent1"/>
              </a:buClr>
              <a:buFont typeface="Wingdings" pitchFamily="2" charset="2"/>
              <a:buChar char="q"/>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err="1" smtClean="0"/>
              <a:t>Recovery</a:t>
            </a:r>
            <a:r>
              <a:rPr lang="el-GR" sz="3600" dirty="0" smtClean="0"/>
              <a:t> </a:t>
            </a:r>
            <a:r>
              <a:rPr lang="el-GR" sz="3600" dirty="0" err="1" smtClean="0"/>
              <a:t>Manager</a:t>
            </a:r>
            <a:r>
              <a:rPr lang="el-GR" sz="3600" dirty="0" smtClean="0"/>
              <a:t> - </a:t>
            </a:r>
            <a:r>
              <a:rPr lang="en-US" sz="3600" dirty="0" smtClean="0"/>
              <a:t>RMAN</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9154" name="Picture 2"/>
          <p:cNvPicPr>
            <a:picLocks noChangeAspect="1" noChangeArrowheads="1"/>
          </p:cNvPicPr>
          <p:nvPr/>
        </p:nvPicPr>
        <p:blipFill>
          <a:blip r:embed="rId3" cstate="print"/>
          <a:srcRect/>
          <a:stretch>
            <a:fillRect/>
          </a:stretch>
        </p:blipFill>
        <p:spPr bwMode="auto">
          <a:xfrm>
            <a:off x="381001" y="1362075"/>
            <a:ext cx="8147834" cy="4086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3600" dirty="0" err="1" smtClean="0"/>
              <a:t>Recovery</a:t>
            </a:r>
            <a:r>
              <a:rPr lang="el-GR" sz="3600" dirty="0" smtClean="0"/>
              <a:t> </a:t>
            </a:r>
            <a:r>
              <a:rPr lang="el-GR" sz="3600" dirty="0" err="1" smtClean="0"/>
              <a:t>Manager</a:t>
            </a:r>
            <a:r>
              <a:rPr lang="el-GR" sz="3600" dirty="0" smtClean="0"/>
              <a:t> - </a:t>
            </a:r>
            <a:r>
              <a:rPr lang="en-US" sz="3600" dirty="0" smtClean="0"/>
              <a:t>RMAN</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0" y="15494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Ο RMAN διατηρεί ρυθμίσεις αντιγράφων ασφαλείας και ανάκτησης , διατηρώντας ιστορικά αρχεία όλων των  δεδομένων και δραστηριοτήτων αποκατάστασης. </a:t>
            </a:r>
          </a:p>
          <a:p>
            <a:pPr marL="227013" lvl="0" indent="-227013" eaLnBrk="0" hangingPunct="0">
              <a:spcBef>
                <a:spcPct val="20000"/>
              </a:spcBef>
              <a:buClr>
                <a:schemeClr val="accent1"/>
              </a:buClr>
              <a:buFont typeface="Wingdings" pitchFamily="2" charset="2"/>
              <a:buChar char="q"/>
            </a:pPr>
            <a:r>
              <a:rPr lang="el-GR" sz="2400" b="0" dirty="0" smtClean="0"/>
              <a:t>Ο RMAN εξασφαλίζει ότι όλα τα αρχεία που απαιτούνται για την επιτυχή επαναφορά και ανάκτηση μιας βάσης δεδομένων περιλαμβάνονται στα αντίγραφα ασφαλείας. </a:t>
            </a:r>
          </a:p>
          <a:p>
            <a:pPr marL="227013" lvl="0" indent="-227013" eaLnBrk="0" hangingPunct="0">
              <a:spcBef>
                <a:spcPct val="20000"/>
              </a:spcBef>
              <a:buClr>
                <a:schemeClr val="accent1"/>
              </a:buClr>
              <a:buFont typeface="Wingdings" pitchFamily="2" charset="2"/>
              <a:buChar char="q"/>
            </a:pPr>
            <a:r>
              <a:rPr lang="el-GR" sz="2400" b="0" dirty="0" smtClean="0"/>
              <a:t>Κατά την διάρκεια της διαδικασίας Ο RMAN επαληθεύει όλα τα δεδομένα εισόδου ούτω σώστε να μην μεταφέρει καταστραμμένα δεδομένα </a:t>
            </a:r>
            <a:r>
              <a:rPr lang="en-US" sz="2400" b="0" dirty="0" smtClean="0"/>
              <a:t>(database block checksum)</a:t>
            </a:r>
            <a:r>
              <a:rPr lang="el-GR" sz="2400" b="0" dirty="0" smtClean="0"/>
              <a:t> στα αρχεία αντιγράφων ασφαλείας</a:t>
            </a:r>
            <a:r>
              <a:rPr lang="en-US" sz="2400" b="0" dirty="0" smtClean="0"/>
              <a:t>.</a:t>
            </a: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Oracle Secure Backup</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0" y="15494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n-US" sz="2400" b="0" dirty="0" smtClean="0"/>
              <a:t>Oracle Secure Backup</a:t>
            </a:r>
            <a:r>
              <a:rPr lang="el-GR" sz="2400" b="0" dirty="0" smtClean="0"/>
              <a:t> (</a:t>
            </a:r>
            <a:r>
              <a:rPr lang="en-US" sz="2400" b="0" dirty="0" smtClean="0"/>
              <a:t>OSB</a:t>
            </a:r>
            <a:r>
              <a:rPr lang="el-GR" sz="2400" b="0" dirty="0" smtClean="0"/>
              <a:t>) είναι ένα κεντρικό εργαλείο διαχείρισης και αποθήκευσης των αντιγράφων ασφάλειας σε ταινίες για ολόκληρο το σύστημα . </a:t>
            </a:r>
          </a:p>
          <a:p>
            <a:pPr marL="227013" lvl="0" indent="-227013" eaLnBrk="0" hangingPunct="0">
              <a:spcBef>
                <a:spcPct val="20000"/>
              </a:spcBef>
              <a:buClr>
                <a:schemeClr val="accent1"/>
              </a:buClr>
              <a:buFont typeface="Wingdings" pitchFamily="2" charset="2"/>
              <a:buChar char="q"/>
            </a:pPr>
            <a:r>
              <a:rPr lang="el-GR" sz="2400" b="0" dirty="0" smtClean="0"/>
              <a:t>Τα αντίγραφα ασφάλειας μπορεί να αποτελούν αρχεία διαφορετικών βάσεων δεδομένων ή αρχεία λειτουργικού συστήματος από διάφορους διακομιστές  του συστήματος</a:t>
            </a:r>
            <a:r>
              <a:rPr lang="en-US" sz="2400" b="0" dirty="0" smtClean="0"/>
              <a:t>.</a:t>
            </a: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Oracle Secure Backup</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0178" name="Picture 2"/>
          <p:cNvPicPr>
            <a:picLocks noChangeAspect="1" noChangeArrowheads="1"/>
          </p:cNvPicPr>
          <p:nvPr/>
        </p:nvPicPr>
        <p:blipFill>
          <a:blip r:embed="rId3" cstate="print"/>
          <a:srcRect/>
          <a:stretch>
            <a:fillRect/>
          </a:stretch>
        </p:blipFill>
        <p:spPr bwMode="auto">
          <a:xfrm>
            <a:off x="495300" y="1147763"/>
            <a:ext cx="8160555" cy="44656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Oracle Secure Backup</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1" y="10033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n-US" sz="2400" b="0" dirty="0" smtClean="0"/>
              <a:t>Oracle Secure Backup</a:t>
            </a:r>
            <a:r>
              <a:rPr lang="el-GR" sz="2400" b="0" dirty="0" smtClean="0"/>
              <a:t> (</a:t>
            </a:r>
            <a:r>
              <a:rPr lang="en-US" sz="2400" b="0" dirty="0" smtClean="0"/>
              <a:t>OSB</a:t>
            </a:r>
            <a:r>
              <a:rPr lang="el-GR" sz="2400" b="0" dirty="0" smtClean="0"/>
              <a:t>) περιλαμβάνει</a:t>
            </a:r>
          </a:p>
          <a:p>
            <a:pPr marL="684213" lvl="1" indent="-227013" eaLnBrk="0" hangingPunct="0">
              <a:spcBef>
                <a:spcPct val="20000"/>
              </a:spcBef>
              <a:buClr>
                <a:schemeClr val="accent1"/>
              </a:buClr>
              <a:buFont typeface="Wingdings" pitchFamily="2" charset="2"/>
              <a:buChar char="q"/>
            </a:pPr>
            <a:r>
              <a:rPr lang="el-GR" sz="2400" b="0" dirty="0" smtClean="0"/>
              <a:t>Ενσωμάτωση του </a:t>
            </a:r>
            <a:r>
              <a:rPr lang="el-GR" sz="2400" b="0" dirty="0" err="1" smtClean="0"/>
              <a:t>Recovery</a:t>
            </a:r>
            <a:r>
              <a:rPr lang="el-GR" sz="2400" b="0" dirty="0" smtClean="0"/>
              <a:t> </a:t>
            </a:r>
            <a:r>
              <a:rPr lang="el-GR" sz="2400" b="0" dirty="0" err="1" smtClean="0"/>
              <a:t>Manager</a:t>
            </a:r>
            <a:r>
              <a:rPr lang="el-GR" sz="2400" b="0" dirty="0" smtClean="0"/>
              <a:t> </a:t>
            </a:r>
          </a:p>
          <a:p>
            <a:pPr marL="684213" lvl="1" indent="-227013" eaLnBrk="0" hangingPunct="0">
              <a:spcBef>
                <a:spcPct val="20000"/>
              </a:spcBef>
              <a:buClr>
                <a:schemeClr val="accent1"/>
              </a:buClr>
              <a:buFont typeface="Wingdings" pitchFamily="2" charset="2"/>
              <a:buChar char="q"/>
            </a:pPr>
            <a:r>
              <a:rPr lang="el-GR" sz="2400" b="0" dirty="0" smtClean="0"/>
              <a:t>Σύστημα προστασίας αρχείων για UNIX, Windows και </a:t>
            </a:r>
            <a:r>
              <a:rPr lang="el-GR" sz="2400" b="0" dirty="0" err="1" smtClean="0"/>
              <a:t>Linux</a:t>
            </a:r>
            <a:r>
              <a:rPr lang="el-GR" sz="2400" b="0" dirty="0" smtClean="0"/>
              <a:t> </a:t>
            </a:r>
            <a:r>
              <a:rPr lang="el-GR" sz="2400" b="0" dirty="0" err="1" smtClean="0"/>
              <a:t>servers</a:t>
            </a:r>
            <a:r>
              <a:rPr lang="el-GR" sz="2400" b="0" dirty="0" smtClean="0"/>
              <a:t>, καθώς και </a:t>
            </a:r>
            <a:r>
              <a:rPr lang="en-US" sz="2400" b="0" dirty="0" smtClean="0"/>
              <a:t>Network</a:t>
            </a:r>
            <a:r>
              <a:rPr lang="el-GR" sz="2400" b="0" dirty="0" smtClean="0"/>
              <a:t> </a:t>
            </a:r>
            <a:r>
              <a:rPr lang="en-US" sz="2400" b="0" dirty="0" smtClean="0"/>
              <a:t>Attached Storage (NAS) </a:t>
            </a:r>
            <a:r>
              <a:rPr lang="el-GR" sz="2400" b="0" dirty="0" smtClean="0"/>
              <a:t>μέσω</a:t>
            </a:r>
            <a:r>
              <a:rPr lang="en-US" sz="2400" b="0" dirty="0" smtClean="0"/>
              <a:t> Network Data Management Protocol (NDMP).</a:t>
            </a:r>
            <a:endParaRPr lang="el-GR" sz="2400" b="0" dirty="0" smtClean="0"/>
          </a:p>
          <a:p>
            <a:pPr marL="684213" lvl="1" indent="-227013" eaLnBrk="0" hangingPunct="0">
              <a:spcBef>
                <a:spcPct val="20000"/>
              </a:spcBef>
              <a:buClr>
                <a:schemeClr val="accent1"/>
              </a:buClr>
              <a:buFont typeface="Wingdings" pitchFamily="2" charset="2"/>
              <a:buChar char="q"/>
            </a:pPr>
            <a:r>
              <a:rPr lang="el-GR" sz="2400" b="0" dirty="0" smtClean="0"/>
              <a:t>Υποστήριξη </a:t>
            </a:r>
            <a:r>
              <a:rPr lang="en-US" sz="2400" b="0" dirty="0" smtClean="0"/>
              <a:t>policy-based fine-grained control over the backup domain and</a:t>
            </a:r>
            <a:r>
              <a:rPr lang="el-GR" sz="2400" b="0" dirty="0" smtClean="0"/>
              <a:t> </a:t>
            </a:r>
            <a:r>
              <a:rPr lang="en-US" sz="2400" b="0" dirty="0" smtClean="0"/>
              <a:t>media including</a:t>
            </a:r>
            <a:endParaRPr lang="el-GR" sz="2400" b="0" dirty="0" smtClean="0"/>
          </a:p>
          <a:p>
            <a:pPr marL="1141413" lvl="2" indent="-227013" eaLnBrk="0" hangingPunct="0">
              <a:spcBef>
                <a:spcPct val="20000"/>
              </a:spcBef>
              <a:buClr>
                <a:schemeClr val="accent1"/>
              </a:buClr>
              <a:buFont typeface="Wingdings" pitchFamily="2" charset="2"/>
              <a:buChar char="q"/>
            </a:pPr>
            <a:r>
              <a:rPr lang="en-US" b="0" dirty="0" smtClean="0"/>
              <a:t>backup encryption and key management</a:t>
            </a:r>
            <a:endParaRPr lang="el-GR" b="0" dirty="0" smtClean="0"/>
          </a:p>
          <a:p>
            <a:pPr marL="1141413" lvl="2" indent="-227013" eaLnBrk="0" hangingPunct="0">
              <a:spcBef>
                <a:spcPct val="20000"/>
              </a:spcBef>
              <a:buClr>
                <a:schemeClr val="accent1"/>
              </a:buClr>
              <a:buFont typeface="Wingdings" pitchFamily="2" charset="2"/>
              <a:buChar char="q"/>
            </a:pPr>
            <a:r>
              <a:rPr lang="en-US" b="0" dirty="0" smtClean="0"/>
              <a:t>tape duplication </a:t>
            </a:r>
            <a:endParaRPr lang="el-GR" b="0" dirty="0" smtClean="0"/>
          </a:p>
          <a:p>
            <a:pPr marL="1141413" lvl="2" indent="-227013" eaLnBrk="0" hangingPunct="0">
              <a:spcBef>
                <a:spcPct val="20000"/>
              </a:spcBef>
              <a:buClr>
                <a:schemeClr val="accent1"/>
              </a:buClr>
              <a:buFont typeface="Wingdings" pitchFamily="2" charset="2"/>
              <a:buChar char="q"/>
            </a:pPr>
            <a:r>
              <a:rPr lang="en-US" b="0" dirty="0" smtClean="0"/>
              <a:t>tape vaulting</a:t>
            </a:r>
            <a:r>
              <a:rPr lang="el-GR" b="0" dirty="0" smtClean="0"/>
              <a:t> </a:t>
            </a:r>
            <a:r>
              <a:rPr lang="en-US" b="0" dirty="0" smtClean="0"/>
              <a:t>(rotating tapes between multiple locations)</a:t>
            </a: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Oracle Secure Backup Cloud Module</a:t>
            </a:r>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1" y="16256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Η έλευση του </a:t>
            </a:r>
            <a:r>
              <a:rPr lang="el-GR" sz="2400" b="0" dirty="0" err="1" smtClean="0"/>
              <a:t>Cloud</a:t>
            </a:r>
            <a:r>
              <a:rPr lang="el-GR" sz="2400" b="0" dirty="0" smtClean="0"/>
              <a:t> προσφέρει χαμηλό κόστους αποθήκευσης ,καλύτερη ανάκτηση και αξιοπιστία για απομακρυσμένα  αντίγραφα ασφαλείας  (</a:t>
            </a:r>
            <a:r>
              <a:rPr lang="el-GR" sz="2400" b="0" dirty="0" err="1" smtClean="0"/>
              <a:t>offsite</a:t>
            </a:r>
            <a:r>
              <a:rPr lang="el-GR" sz="2400" b="0" dirty="0" smtClean="0"/>
              <a:t> </a:t>
            </a:r>
            <a:r>
              <a:rPr lang="el-GR" sz="2400" b="0" dirty="0" err="1" smtClean="0"/>
              <a:t>Backups</a:t>
            </a:r>
            <a:r>
              <a:rPr lang="el-GR" sz="2400" b="0" dirty="0" smtClean="0"/>
              <a:t>)</a:t>
            </a:r>
          </a:p>
          <a:p>
            <a:pPr marL="684213" lvl="1" indent="-227013" eaLnBrk="0" hangingPunct="0">
              <a:spcBef>
                <a:spcPct val="20000"/>
              </a:spcBef>
              <a:buClr>
                <a:schemeClr val="accent1"/>
              </a:buClr>
              <a:buFont typeface="Wingdings" pitchFamily="2" charset="2"/>
              <a:buChar char="q"/>
            </a:pPr>
            <a:r>
              <a:rPr lang="el-GR" b="0" dirty="0" smtClean="0"/>
              <a:t>Παραδείγματα </a:t>
            </a:r>
            <a:r>
              <a:rPr lang="el-GR" b="0" dirty="0" err="1" smtClean="0"/>
              <a:t>Cloud</a:t>
            </a:r>
            <a:r>
              <a:rPr lang="el-GR" b="0" dirty="0" smtClean="0"/>
              <a:t> </a:t>
            </a:r>
            <a:r>
              <a:rPr lang="el-GR" b="0" dirty="0" err="1" smtClean="0"/>
              <a:t>storage</a:t>
            </a:r>
            <a:r>
              <a:rPr lang="el-GR" b="0" dirty="0" smtClean="0"/>
              <a:t> είναι το </a:t>
            </a:r>
            <a:r>
              <a:rPr lang="el-GR" b="0" dirty="0" err="1" smtClean="0"/>
              <a:t>Amazon</a:t>
            </a:r>
            <a:r>
              <a:rPr lang="el-GR" b="0" dirty="0" smtClean="0"/>
              <a:t> S3 </a:t>
            </a:r>
            <a:r>
              <a:rPr lang="el-GR" sz="2400" b="0" dirty="0" smtClean="0"/>
              <a:t> </a:t>
            </a:r>
          </a:p>
          <a:p>
            <a:pPr marL="227013" lvl="0" indent="-227013" eaLnBrk="0" hangingPunct="0">
              <a:spcBef>
                <a:spcPct val="20000"/>
              </a:spcBef>
              <a:buClr>
                <a:schemeClr val="accent1"/>
              </a:buClr>
              <a:buFont typeface="Wingdings" pitchFamily="2" charset="2"/>
              <a:buChar char="q"/>
            </a:pPr>
            <a:r>
              <a:rPr lang="el-GR" sz="2400" b="0" dirty="0" smtClean="0"/>
              <a:t>Με RMAN και </a:t>
            </a:r>
            <a:r>
              <a:rPr lang="el-GR" sz="2400" b="0" dirty="0" err="1" smtClean="0"/>
              <a:t>Oracle</a:t>
            </a:r>
            <a:r>
              <a:rPr lang="el-GR" sz="2400" b="0" dirty="0" smtClean="0"/>
              <a:t> </a:t>
            </a:r>
            <a:r>
              <a:rPr lang="el-GR" sz="2400" b="0" dirty="0" err="1" smtClean="0"/>
              <a:t>Secure</a:t>
            </a:r>
            <a:r>
              <a:rPr lang="el-GR" sz="2400" b="0" dirty="0" smtClean="0"/>
              <a:t> </a:t>
            </a:r>
            <a:r>
              <a:rPr lang="el-GR" sz="2400" b="0" dirty="0" err="1" smtClean="0"/>
              <a:t>Backup</a:t>
            </a:r>
            <a:r>
              <a:rPr lang="el-GR" sz="2400" b="0" dirty="0" smtClean="0"/>
              <a:t> </a:t>
            </a:r>
            <a:r>
              <a:rPr lang="el-GR" sz="2400" b="0" dirty="0" err="1" smtClean="0"/>
              <a:t>Cloud</a:t>
            </a:r>
            <a:r>
              <a:rPr lang="el-GR" sz="2400" b="0" dirty="0" smtClean="0"/>
              <a:t> </a:t>
            </a:r>
            <a:r>
              <a:rPr lang="el-GR" sz="2400" b="0" dirty="0" err="1" smtClean="0"/>
              <a:t>module</a:t>
            </a:r>
            <a:r>
              <a:rPr lang="el-GR" sz="2400" b="0" dirty="0" smtClean="0"/>
              <a:t> είναι πλέον δυνατή η αποστολή των τοπικών αντιγράφων ασφαλείας  απευθείας στο </a:t>
            </a:r>
            <a:r>
              <a:rPr lang="el-GR" sz="2400" b="0" dirty="0" err="1" smtClean="0"/>
              <a:t>Amazon</a:t>
            </a:r>
            <a:r>
              <a:rPr lang="el-GR" sz="2400" b="0" dirty="0" smtClean="0"/>
              <a:t> S3 .</a:t>
            </a:r>
          </a:p>
          <a:p>
            <a:pPr marL="684213" lvl="1" indent="-227013" eaLnBrk="0" hangingPunct="0">
              <a:spcBef>
                <a:spcPct val="20000"/>
              </a:spcBef>
              <a:buClr>
                <a:schemeClr val="accent1"/>
              </a:buClr>
              <a:buFont typeface="Wingdings" pitchFamily="2" charset="2"/>
              <a:buChar char="q"/>
            </a:pPr>
            <a:r>
              <a:rPr lang="el-GR" b="0" dirty="0" smtClean="0"/>
              <a:t>Αυτό είναι ιδιαίτερα χρήσιμο όταν η βάση δεδομένων λειτουργεί στο σύννεφο, χρησιμοποιώντας τις υπηρεσίες όπως το </a:t>
            </a:r>
            <a:r>
              <a:rPr lang="el-GR" b="0" dirty="0" err="1" smtClean="0"/>
              <a:t>Amazon</a:t>
            </a:r>
            <a:r>
              <a:rPr lang="el-GR" b="0" dirty="0" smtClean="0"/>
              <a:t> </a:t>
            </a:r>
            <a:r>
              <a:rPr lang="el-GR" b="0" dirty="0" err="1" smtClean="0"/>
              <a:t>Elastic</a:t>
            </a:r>
            <a:r>
              <a:rPr lang="el-GR" b="0" dirty="0" smtClean="0"/>
              <a:t> </a:t>
            </a:r>
            <a:r>
              <a:rPr lang="el-GR" b="0" dirty="0" err="1" smtClean="0"/>
              <a:t>Compute</a:t>
            </a:r>
            <a:r>
              <a:rPr lang="el-GR" b="0" dirty="0" smtClean="0"/>
              <a:t> </a:t>
            </a:r>
            <a:r>
              <a:rPr lang="el-GR" b="0" dirty="0" err="1" smtClean="0"/>
              <a:t>Cloud</a:t>
            </a:r>
            <a:r>
              <a:rPr lang="el-GR" b="0" dirty="0" smtClean="0"/>
              <a:t> (EC2).</a:t>
            </a:r>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1549670" y="2704699"/>
            <a:ext cx="6739345"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Storage Failure Protection </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889000" y="203200"/>
            <a:ext cx="7581900" cy="941388"/>
          </a:xfrm>
        </p:spPr>
        <p:txBody>
          <a:bodyPr/>
          <a:lstStyle/>
          <a:p>
            <a:r>
              <a:rPr lang="el-GR" dirty="0" smtClean="0"/>
              <a:t>Εισαγωγή</a:t>
            </a:r>
            <a:endParaRPr lang="en-US" dirty="0" smtClean="0"/>
          </a:p>
        </p:txBody>
      </p:sp>
      <p:sp>
        <p:nvSpPr>
          <p:cNvPr id="11267" name="Rectangle 5"/>
          <p:cNvSpPr>
            <a:spLocks noGrp="1" noChangeArrowheads="1"/>
          </p:cNvSpPr>
          <p:nvPr>
            <p:ph type="body" idx="1"/>
          </p:nvPr>
        </p:nvSpPr>
        <p:spPr>
          <a:xfrm>
            <a:off x="684213" y="684213"/>
            <a:ext cx="7385050" cy="2266950"/>
          </a:xfrm>
        </p:spPr>
        <p:txBody>
          <a:bodyPr/>
          <a:lstStyle/>
          <a:p>
            <a:pPr>
              <a:buFont typeface="Wingdings" pitchFamily="2" charset="2"/>
              <a:buChar char="q"/>
            </a:pPr>
            <a:r>
              <a:rPr lang="el-GR" dirty="0" smtClean="0">
                <a:solidFill>
                  <a:schemeClr val="tx1"/>
                </a:solidFill>
              </a:rPr>
              <a:t>Η παραδοσιακή προσέγγιση για την οικοδόμηση μιας υποδομής με υψηλή διαθεσιμότητα (</a:t>
            </a:r>
            <a:r>
              <a:rPr lang="en-US" dirty="0" smtClean="0"/>
              <a:t>High </a:t>
            </a:r>
            <a:r>
              <a:rPr lang="en-US" dirty="0" smtClean="0">
                <a:solidFill>
                  <a:schemeClr val="tx1"/>
                </a:solidFill>
              </a:rPr>
              <a:t>Availability</a:t>
            </a:r>
            <a:r>
              <a:rPr lang="el-GR" dirty="0" smtClean="0">
                <a:solidFill>
                  <a:schemeClr val="tx1"/>
                </a:solidFill>
              </a:rPr>
              <a:t>) απαιτεί διαδεδομένη χρήση πόρων υλικού και λογισμικού</a:t>
            </a:r>
            <a:r>
              <a:rPr lang="en-US" dirty="0" smtClean="0">
                <a:solidFill>
                  <a:schemeClr val="tx1"/>
                </a:solidFill>
              </a:rPr>
              <a:t> ( resource overprovisioning)</a:t>
            </a:r>
            <a:r>
              <a:rPr lang="el-GR" dirty="0" smtClean="0">
                <a:solidFill>
                  <a:schemeClr val="tx1"/>
                </a:solidFill>
              </a:rPr>
              <a:t> </a:t>
            </a:r>
          </a:p>
          <a:p>
            <a:pPr>
              <a:buFont typeface="Wingdings" pitchFamily="2" charset="2"/>
              <a:buChar char="q"/>
            </a:pPr>
            <a:r>
              <a:rPr lang="el-GR" dirty="0" smtClean="0">
                <a:solidFill>
                  <a:schemeClr val="tx1"/>
                </a:solidFill>
                <a:latin typeface="+mn-lt"/>
                <a:ea typeface="+mn-ea"/>
                <a:cs typeface="+mn-cs"/>
              </a:rPr>
              <a:t>Αυτή η προσέγγιση παρουσιάζει τα πιο κάτω μειονεκτήματα </a:t>
            </a:r>
            <a:r>
              <a:rPr lang="el-GR" dirty="0" smtClean="0"/>
              <a:t>:</a:t>
            </a:r>
            <a:endParaRPr lang="el-GR" dirty="0" smtClean="0">
              <a:solidFill>
                <a:schemeClr val="tx1"/>
              </a:solidFill>
              <a:latin typeface="+mn-lt"/>
              <a:ea typeface="+mn-ea"/>
              <a:cs typeface="+mn-cs"/>
            </a:endParaRPr>
          </a:p>
          <a:p>
            <a:pPr lvl="1">
              <a:buFont typeface="Wingdings" pitchFamily="2" charset="2"/>
              <a:buChar char="q"/>
            </a:pPr>
            <a:r>
              <a:rPr lang="el-GR" dirty="0" smtClean="0">
                <a:solidFill>
                  <a:schemeClr val="tx1"/>
                </a:solidFill>
                <a:latin typeface="+mn-lt"/>
                <a:ea typeface="+mn-ea"/>
                <a:cs typeface="+mn-cs"/>
              </a:rPr>
              <a:t>Περιττοί πόροι υλικού και λογισμικού (Αδράνεια υλικού και λογισμικού) </a:t>
            </a:r>
          </a:p>
          <a:p>
            <a:pPr lvl="1">
              <a:buFont typeface="Wingdings" pitchFamily="2" charset="2"/>
              <a:buChar char="q"/>
            </a:pPr>
            <a:r>
              <a:rPr lang="el-GR" dirty="0" smtClean="0">
                <a:solidFill>
                  <a:schemeClr val="tx1"/>
                </a:solidFill>
                <a:latin typeface="+mn-lt"/>
                <a:ea typeface="+mn-ea"/>
                <a:cs typeface="+mn-cs"/>
              </a:rPr>
              <a:t>Πόροι υλικού και λογισμικού που παρέχονται από διαφορετικούς προμηθευτές </a:t>
            </a:r>
          </a:p>
          <a:p>
            <a:pPr lvl="2">
              <a:buFont typeface="Wingdings" pitchFamily="2" charset="2"/>
              <a:buChar char="q"/>
            </a:pPr>
            <a:r>
              <a:rPr lang="el-GR" dirty="0" smtClean="0">
                <a:solidFill>
                  <a:schemeClr val="tx1"/>
                </a:solidFill>
                <a:latin typeface="+mn-lt"/>
                <a:ea typeface="+mn-ea"/>
                <a:cs typeface="+mn-cs"/>
              </a:rPr>
              <a:t>Χαλαρή ενοποίηση των συστατικών του συστήματος</a:t>
            </a:r>
          </a:p>
          <a:p>
            <a:pPr lvl="2">
              <a:buFont typeface="Wingdings" pitchFamily="2" charset="2"/>
              <a:buChar char="q"/>
            </a:pPr>
            <a:r>
              <a:rPr lang="el-GR" dirty="0" smtClean="0">
                <a:solidFill>
                  <a:schemeClr val="tx1"/>
                </a:solidFill>
                <a:latin typeface="+mn-lt"/>
                <a:ea typeface="+mn-ea"/>
                <a:cs typeface="+mn-cs"/>
              </a:rPr>
              <a:t>Υψηλό κόστος</a:t>
            </a:r>
          </a:p>
          <a:p>
            <a:pPr lvl="2">
              <a:buFont typeface="Wingdings" pitchFamily="2" charset="2"/>
              <a:buChar char="q"/>
            </a:pPr>
            <a:r>
              <a:rPr lang="el-GR" dirty="0" smtClean="0">
                <a:solidFill>
                  <a:schemeClr val="tx1"/>
                </a:solidFill>
                <a:latin typeface="+mn-lt"/>
                <a:ea typeface="+mn-ea"/>
                <a:cs typeface="+mn-cs"/>
              </a:rPr>
              <a:t>Διαχειριστική πολυπλοκότητα. </a:t>
            </a:r>
          </a:p>
          <a:p>
            <a:pPr lvl="1">
              <a:buFont typeface="Wingdings" pitchFamily="2" charset="2"/>
              <a:buChar char="q"/>
            </a:pPr>
            <a:r>
              <a:rPr lang="el-GR" dirty="0" smtClean="0">
                <a:ea typeface="+mn-ea"/>
                <a:cs typeface="+mn-cs"/>
              </a:rPr>
              <a:t>Έλλειψη επεκτασιμότητας του συστήματος </a:t>
            </a:r>
          </a:p>
          <a:p>
            <a:pPr lvl="1">
              <a:buFont typeface="Wingdings" pitchFamily="2" charset="2"/>
              <a:buChar char="q"/>
            </a:pPr>
            <a:r>
              <a:rPr lang="el-GR" dirty="0" smtClean="0">
                <a:solidFill>
                  <a:schemeClr val="tx1"/>
                </a:solidFill>
                <a:latin typeface="+mn-lt"/>
                <a:ea typeface="+mn-ea"/>
                <a:cs typeface="+mn-cs"/>
              </a:rPr>
              <a:t>Κακή διαχείριση του φόρτου εργασία του συστήματος</a:t>
            </a:r>
          </a:p>
          <a:p>
            <a:pPr>
              <a:buFont typeface="Wingdings" pitchFamily="2" charset="2"/>
              <a:buChar char="q"/>
            </a:pPr>
            <a:endParaRPr lang="en-US"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n-US" sz="3600" dirty="0" smtClean="0"/>
              <a:t>Automatic Storage Management (ASM</a:t>
            </a:r>
            <a:r>
              <a:rPr lang="el-GR" sz="3600" dirty="0" smtClean="0"/>
              <a:t>)</a:t>
            </a:r>
            <a:endParaRPr lang="en-US" sz="3600"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1" y="1625600"/>
            <a:ext cx="8928099"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  </a:t>
            </a:r>
            <a:r>
              <a:rPr lang="el-GR" sz="2400" b="0" dirty="0" err="1" smtClean="0"/>
              <a:t>Automatic</a:t>
            </a:r>
            <a:r>
              <a:rPr lang="el-GR" sz="2400" b="0" dirty="0" smtClean="0"/>
              <a:t> </a:t>
            </a:r>
            <a:r>
              <a:rPr lang="el-GR" sz="2400" b="0" dirty="0" err="1" smtClean="0"/>
              <a:t>Storage</a:t>
            </a:r>
            <a:r>
              <a:rPr lang="el-GR" sz="2400" b="0" dirty="0" smtClean="0"/>
              <a:t> </a:t>
            </a:r>
            <a:r>
              <a:rPr lang="el-GR" sz="2400" b="0" dirty="0" err="1" smtClean="0"/>
              <a:t>Management</a:t>
            </a:r>
            <a:r>
              <a:rPr lang="el-GR" sz="2400" b="0" dirty="0" smtClean="0"/>
              <a:t> (ASM) είναι ένα καινούργιο </a:t>
            </a:r>
            <a:r>
              <a:rPr lang="el-GR" sz="2400" dirty="0" err="1" smtClean="0"/>
              <a:t>Cluster</a:t>
            </a:r>
            <a:r>
              <a:rPr lang="el-GR" sz="2400" dirty="0" smtClean="0"/>
              <a:t> </a:t>
            </a:r>
            <a:r>
              <a:rPr lang="el-GR" sz="2400" dirty="0" err="1" smtClean="0"/>
              <a:t>File</a:t>
            </a:r>
            <a:r>
              <a:rPr lang="el-GR" sz="2400" dirty="0" smtClean="0"/>
              <a:t> </a:t>
            </a:r>
            <a:r>
              <a:rPr lang="el-GR" sz="2400" dirty="0" err="1" smtClean="0"/>
              <a:t>System</a:t>
            </a:r>
            <a:r>
              <a:rPr lang="el-GR" sz="2400" dirty="0" smtClean="0"/>
              <a:t> </a:t>
            </a:r>
            <a:r>
              <a:rPr lang="el-GR" sz="2400" b="0" dirty="0" smtClean="0"/>
              <a:t>που έχει σχεδιαστεί για να μπορεί να αποθηκεύει και να διαχειρίζεται αρχεία της βάσης δεδομένων </a:t>
            </a:r>
            <a:r>
              <a:rPr lang="el-GR" sz="2400" b="0" dirty="0" err="1" smtClean="0"/>
              <a:t>Oracle</a:t>
            </a:r>
            <a:r>
              <a:rPr lang="el-GR" sz="2400" b="0" dirty="0" smtClean="0"/>
              <a:t>.</a:t>
            </a:r>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r>
              <a:rPr lang="en-US" dirty="0" smtClean="0"/>
              <a:t>Automatic Storage Management (ASM</a:t>
            </a:r>
            <a:r>
              <a:rPr lang="el-GR" dirty="0" smtClean="0"/>
              <a:t>)</a:t>
            </a:r>
            <a:endParaRPr lang="en-US"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215901" y="683394"/>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sz="2400" b="0" dirty="0" smtClean="0"/>
              <a:t>Χαμηλό κόστος υλοποίησης</a:t>
            </a:r>
          </a:p>
          <a:p>
            <a:pPr marL="684213" lvl="1" indent="-227013" eaLnBrk="0" hangingPunct="0">
              <a:spcBef>
                <a:spcPct val="20000"/>
              </a:spcBef>
              <a:buClr>
                <a:schemeClr val="accent1"/>
              </a:buClr>
              <a:buFont typeface="Wingdings" pitchFamily="2" charset="2"/>
              <a:buChar char="q"/>
            </a:pPr>
            <a:r>
              <a:rPr lang="el-GR" sz="2400" b="0" dirty="0" smtClean="0"/>
              <a:t>Υψηλή απόδοση</a:t>
            </a:r>
            <a:endParaRPr lang="en-US" sz="2400" b="0" dirty="0" smtClean="0"/>
          </a:p>
          <a:p>
            <a:pPr marL="684213" lvl="1" indent="-227013" eaLnBrk="0" hangingPunct="0">
              <a:spcBef>
                <a:spcPct val="20000"/>
              </a:spcBef>
              <a:buClr>
                <a:schemeClr val="accent1"/>
              </a:buClr>
              <a:buFont typeface="Wingdings" pitchFamily="2" charset="2"/>
              <a:buChar char="q"/>
            </a:pPr>
            <a:r>
              <a:rPr lang="el-GR" sz="2400" b="0" dirty="0" smtClean="0"/>
              <a:t>Ευκολία στην διαχείριση  </a:t>
            </a:r>
          </a:p>
          <a:p>
            <a:pPr marL="684213" lvl="1" indent="-227013" eaLnBrk="0" hangingPunct="0">
              <a:spcBef>
                <a:spcPct val="20000"/>
              </a:spcBef>
              <a:buClr>
                <a:schemeClr val="accent1"/>
              </a:buClr>
              <a:buFont typeface="Wingdings" pitchFamily="2" charset="2"/>
              <a:buChar char="q"/>
            </a:pPr>
            <a:r>
              <a:rPr lang="el-GR" sz="2400" b="0" dirty="0" smtClean="0"/>
              <a:t>Υψηλή διαθεσιμότητα  δεδομένων </a:t>
            </a:r>
          </a:p>
          <a:p>
            <a:pPr marL="1141413" lvl="2" indent="-227013" eaLnBrk="0" hangingPunct="0">
              <a:spcBef>
                <a:spcPct val="20000"/>
              </a:spcBef>
              <a:buClr>
                <a:schemeClr val="accent1"/>
              </a:buClr>
              <a:buFont typeface="Wingdings" pitchFamily="2" charset="2"/>
              <a:buChar char="q"/>
            </a:pPr>
            <a:r>
              <a:rPr lang="el-GR" sz="1600" b="0" dirty="0" smtClean="0"/>
              <a:t>Κάθε αρχείο έχει 2 ή 3  αντίγραφα  σε διαφορετικά  </a:t>
            </a:r>
            <a:r>
              <a:rPr lang="en-US" sz="1600" dirty="0" smtClean="0"/>
              <a:t>failure-groups</a:t>
            </a:r>
            <a:r>
              <a:rPr lang="en-US" sz="1600" b="0" dirty="0" smtClean="0"/>
              <a:t/>
            </a:r>
            <a:br>
              <a:rPr lang="en-US" sz="1600" b="0" dirty="0" smtClean="0"/>
            </a:br>
            <a:r>
              <a:rPr lang="el-GR" sz="1600" dirty="0" smtClean="0"/>
              <a:t>( 2-</a:t>
            </a:r>
            <a:r>
              <a:rPr lang="en-US" sz="1600" dirty="0" smtClean="0"/>
              <a:t>way or 3 way mirroring </a:t>
            </a:r>
            <a:r>
              <a:rPr lang="el-GR" sz="1600" dirty="0" smtClean="0"/>
              <a:t>)</a:t>
            </a:r>
          </a:p>
          <a:p>
            <a:pPr marL="1141413" lvl="2" indent="-227013" eaLnBrk="0" hangingPunct="0">
              <a:spcBef>
                <a:spcPct val="20000"/>
              </a:spcBef>
              <a:buClr>
                <a:schemeClr val="accent1"/>
              </a:buClr>
              <a:buFont typeface="Wingdings" pitchFamily="2" charset="2"/>
              <a:buChar char="q"/>
            </a:pPr>
            <a:r>
              <a:rPr lang="el-GR" sz="1600" b="0" dirty="0" smtClean="0"/>
              <a:t>Κάθε αρχείο σπάζει σε </a:t>
            </a:r>
            <a:r>
              <a:rPr lang="en-US" sz="1600" b="0" dirty="0" smtClean="0"/>
              <a:t>AU </a:t>
            </a:r>
            <a:r>
              <a:rPr lang="el-GR" sz="1600" b="0" dirty="0" smtClean="0"/>
              <a:t>των 128Κ και 1</a:t>
            </a:r>
            <a:r>
              <a:rPr lang="en-US" sz="1600" b="0" dirty="0" smtClean="0"/>
              <a:t>M </a:t>
            </a:r>
            <a:r>
              <a:rPr lang="el-GR" sz="1600" b="0" dirty="0" smtClean="0"/>
              <a:t>διανέμετε σε όλους τους δίσκους</a:t>
            </a:r>
            <a:r>
              <a:rPr lang="en-US" sz="1600" b="0" dirty="0" smtClean="0"/>
              <a:t>              </a:t>
            </a:r>
            <a:r>
              <a:rPr lang="en-US" sz="1600" dirty="0" smtClean="0"/>
              <a:t>( Stripping) </a:t>
            </a:r>
          </a:p>
          <a:p>
            <a:pPr marL="684213" lvl="1" indent="-227013" eaLnBrk="0" hangingPunct="0">
              <a:spcBef>
                <a:spcPct val="20000"/>
              </a:spcBef>
              <a:buClr>
                <a:schemeClr val="accent1"/>
              </a:buClr>
              <a:buFont typeface="Wingdings" pitchFamily="2" charset="2"/>
              <a:buChar char="q"/>
            </a:pPr>
            <a:r>
              <a:rPr lang="el-GR" sz="2400" b="0" dirty="0" smtClean="0"/>
              <a:t>Επιτρέπει την απευθείας προσθήκη ή την αφαίρεση των ASM δίσκων. </a:t>
            </a:r>
            <a:endParaRPr lang="en-US" sz="2400" b="0" dirty="0" smtClean="0"/>
          </a:p>
          <a:p>
            <a:pPr marL="1141413" lvl="2" indent="-227013" eaLnBrk="0" hangingPunct="0">
              <a:spcBef>
                <a:spcPct val="20000"/>
              </a:spcBef>
              <a:buClr>
                <a:schemeClr val="accent1"/>
              </a:buClr>
              <a:buFont typeface="Wingdings" pitchFamily="2" charset="2"/>
              <a:buChar char="q"/>
            </a:pPr>
            <a:r>
              <a:rPr lang="el-GR" b="0" dirty="0" smtClean="0"/>
              <a:t>Όταν οι δίσκοι προστίθενται ή αφαιρούνται από ένα ASM </a:t>
            </a:r>
            <a:r>
              <a:rPr lang="el-GR" b="0" dirty="0" err="1" smtClean="0"/>
              <a:t>Diskgroup</a:t>
            </a:r>
            <a:r>
              <a:rPr lang="el-GR" b="0" dirty="0" smtClean="0"/>
              <a:t> η  </a:t>
            </a:r>
            <a:r>
              <a:rPr lang="el-GR" b="0" dirty="0" err="1" smtClean="0"/>
              <a:t>Oracle</a:t>
            </a:r>
            <a:r>
              <a:rPr lang="el-GR" b="0" dirty="0" smtClean="0"/>
              <a:t> εξισορροπεί αυτόματα τα δεδομένα στην νέα ρύθμιση , ενώ η αποθήκευση, η βάση δεδομένων και η εφαρμογή παραμένει σε απευθείας σύνδεση</a:t>
            </a:r>
            <a:endParaRPr lang="en-US" b="0" dirty="0" smtClean="0"/>
          </a:p>
          <a:p>
            <a:pPr marL="684213" lvl="1" indent="-227013" eaLnBrk="0" hangingPunct="0">
              <a:spcBef>
                <a:spcPct val="20000"/>
              </a:spcBef>
              <a:buClr>
                <a:schemeClr val="accent1"/>
              </a:buClr>
              <a:buFont typeface="Wingdings" pitchFamily="2" charset="2"/>
              <a:buChar char="q"/>
            </a:pPr>
            <a:r>
              <a:rPr lang="el-GR" b="0" dirty="0" smtClean="0"/>
              <a:t>Επίσης υποστηρίζονται και αρχεία λειτουργικού προγράμματος όπως </a:t>
            </a:r>
            <a:r>
              <a:rPr lang="el-GR" b="0" dirty="0" err="1" smtClean="0"/>
              <a:t>binaries</a:t>
            </a:r>
            <a:r>
              <a:rPr lang="el-GR" b="0" dirty="0" smtClean="0"/>
              <a:t>, </a:t>
            </a:r>
            <a:r>
              <a:rPr lang="el-GR" b="0" dirty="0" err="1" smtClean="0"/>
              <a:t>external</a:t>
            </a:r>
            <a:r>
              <a:rPr lang="el-GR" b="0" dirty="0" smtClean="0"/>
              <a:t> </a:t>
            </a:r>
            <a:r>
              <a:rPr lang="el-GR" b="0" dirty="0" err="1" smtClean="0"/>
              <a:t>files</a:t>
            </a:r>
            <a:r>
              <a:rPr lang="el-GR" b="0" dirty="0" smtClean="0"/>
              <a:t> </a:t>
            </a:r>
            <a:r>
              <a:rPr lang="el-GR" b="0" dirty="0" err="1" smtClean="0"/>
              <a:t>and</a:t>
            </a:r>
            <a:r>
              <a:rPr lang="el-GR" b="0" dirty="0" smtClean="0"/>
              <a:t> </a:t>
            </a:r>
            <a:r>
              <a:rPr lang="el-GR" b="0" dirty="0" err="1" smtClean="0"/>
              <a:t>text</a:t>
            </a:r>
            <a:r>
              <a:rPr lang="el-GR" b="0" dirty="0" smtClean="0"/>
              <a:t> </a:t>
            </a:r>
            <a:r>
              <a:rPr lang="el-GR" b="0" dirty="0" err="1" smtClean="0"/>
              <a:t>files</a:t>
            </a:r>
            <a:r>
              <a:rPr lang="el-GR" b="0" dirty="0" smtClean="0"/>
              <a:t>.</a:t>
            </a:r>
          </a:p>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2117560" y="2666198"/>
            <a:ext cx="3946914"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Site Protection </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r>
              <a:rPr lang="el-GR" dirty="0" smtClean="0"/>
              <a:t>Προστασία τοποθεσίας</a:t>
            </a:r>
            <a:endParaRPr lang="en-US"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sz="2400" b="0" dirty="0" smtClean="0"/>
              <a:t>Φυσικές καταστροφές, διακοπές ρεύματος, προβλήματα στις επικοινωνίες είναι μερικά</a:t>
            </a:r>
            <a:r>
              <a:rPr lang="en-US" sz="2400" b="0" dirty="0" smtClean="0"/>
              <a:t> </a:t>
            </a:r>
            <a:r>
              <a:rPr lang="el-GR" sz="2400" b="0" dirty="0" smtClean="0"/>
              <a:t>παραδείγματα που μπορεί να προκαλέσουν ένα ολόκληρο κέντρο δεδομένων να διακόψει την λειτουργία του σαν αποτέλεσμα η επιχείρηση ή οργανισμός μην είναι διαθέσιμος.   </a:t>
            </a:r>
          </a:p>
          <a:p>
            <a:pPr marL="684213" lvl="1" indent="-227013" eaLnBrk="0" hangingPunct="0">
              <a:spcBef>
                <a:spcPct val="20000"/>
              </a:spcBef>
              <a:buClr>
                <a:schemeClr val="accent1"/>
              </a:buClr>
              <a:buFont typeface="Wingdings" pitchFamily="2" charset="2"/>
              <a:buChar char="q"/>
            </a:pPr>
            <a:endParaRPr lang="en-US" sz="2400" b="0" dirty="0" smtClean="0"/>
          </a:p>
          <a:p>
            <a:pPr marL="684213" lvl="1" indent="-227013" eaLnBrk="0" hangingPunct="0">
              <a:spcBef>
                <a:spcPct val="20000"/>
              </a:spcBef>
              <a:buClr>
                <a:schemeClr val="accent1"/>
              </a:buClr>
              <a:buFont typeface="Wingdings" pitchFamily="2" charset="2"/>
              <a:buChar char="q"/>
            </a:pPr>
            <a:r>
              <a:rPr lang="el-GR" sz="2400" b="0" dirty="0" smtClean="0"/>
              <a:t>Η βάση δεδομένων </a:t>
            </a:r>
            <a:r>
              <a:rPr lang="el-GR" sz="2400" b="0" dirty="0" err="1" smtClean="0"/>
              <a:t>Oracle</a:t>
            </a:r>
            <a:r>
              <a:rPr lang="el-GR" sz="2400" b="0" dirty="0" smtClean="0"/>
              <a:t> προσφέρει μια ποικιλία λύσεων προστασίας δεδομένων που μπορούν να διασφαλίσουν μια επιχείρηση όταν η παραγωγική τοποθεσία του συστήματος δεν είναι διαθέσιμη.</a:t>
            </a:r>
          </a:p>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r>
              <a:rPr lang="el-GR" dirty="0" smtClean="0"/>
              <a:t>Προστασία τοποθεσίας</a:t>
            </a:r>
            <a:endParaRPr lang="en-US"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0" y="1037925"/>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sz="2400" dirty="0" smtClean="0"/>
              <a:t>Απομακρυσμένα αντίγραφα ασφαλείας</a:t>
            </a:r>
          </a:p>
          <a:p>
            <a:pPr marL="1141413" lvl="2" indent="-227013" eaLnBrk="0" hangingPunct="0">
              <a:spcBef>
                <a:spcPct val="20000"/>
              </a:spcBef>
              <a:buClr>
                <a:schemeClr val="accent1"/>
              </a:buClr>
              <a:buFont typeface="Wingdings" pitchFamily="2" charset="2"/>
              <a:buChar char="q"/>
            </a:pPr>
            <a:r>
              <a:rPr lang="el-GR" b="0" dirty="0" smtClean="0"/>
              <a:t>Αποτελούν τη βάση μιας συνολικής στρατηγικής υψηλής διαθεσιμότητας. </a:t>
            </a:r>
          </a:p>
          <a:p>
            <a:pPr marL="1141413" lvl="2" indent="-227013" eaLnBrk="0" hangingPunct="0">
              <a:spcBef>
                <a:spcPct val="20000"/>
              </a:spcBef>
              <a:buClr>
                <a:schemeClr val="accent1"/>
              </a:buClr>
              <a:buFont typeface="Wingdings" pitchFamily="2" charset="2"/>
              <a:buChar char="q"/>
            </a:pPr>
            <a:r>
              <a:rPr lang="el-GR" b="0" dirty="0" smtClean="0"/>
              <a:t>Η επαναφορά αντιγράφων ασφαλείας στην νέα τοποθεσία μπορεί να πάρει περισσότερο χρόνο από ό, τι η επιχείρηση μπορεί να αντέξει οικονομικά. </a:t>
            </a:r>
          </a:p>
          <a:p>
            <a:pPr marL="1141413" lvl="2" indent="-227013" eaLnBrk="0" hangingPunct="0">
              <a:spcBef>
                <a:spcPct val="20000"/>
              </a:spcBef>
              <a:buClr>
                <a:schemeClr val="accent1"/>
              </a:buClr>
              <a:buFont typeface="Wingdings" pitchFamily="2" charset="2"/>
              <a:buChar char="q"/>
            </a:pPr>
            <a:r>
              <a:rPr lang="el-GR" b="0" dirty="0" smtClean="0"/>
              <a:t>Συνήθως τα  Απομακρυσμένα αντίγραφα ασφαλείας δεν μπορούν να επαναφέρουν το σύστημα στο χρονικό σημείο ακριβός πριν το  σφάλμα.</a:t>
            </a:r>
          </a:p>
          <a:p>
            <a:pPr marL="1141413" lvl="2" indent="-227013" eaLnBrk="0" hangingPunct="0">
              <a:spcBef>
                <a:spcPct val="20000"/>
              </a:spcBef>
              <a:buClr>
                <a:schemeClr val="accent1"/>
              </a:buClr>
              <a:buFont typeface="Wingdings" pitchFamily="2" charset="2"/>
              <a:buChar char="q"/>
            </a:pPr>
            <a:r>
              <a:rPr lang="el-GR" b="0" dirty="0" smtClean="0"/>
              <a:t>Για τον λόγο αυτό οι επιχειρήσεις συχνά διατηρούν  αντίγραφα της βάσης δεδομένων παραγωγής σε απομακρυσμένα φυσικά κέντρα δεδομένων</a:t>
            </a:r>
            <a:r>
              <a:rPr lang="el-GR" sz="2400" b="0" dirty="0" smtClean="0"/>
              <a:t>. </a:t>
            </a:r>
          </a:p>
          <a:p>
            <a:pPr marL="1598613" lvl="3" indent="-227013" eaLnBrk="0" hangingPunct="0">
              <a:spcBef>
                <a:spcPct val="20000"/>
              </a:spcBef>
              <a:buClr>
                <a:schemeClr val="accent1"/>
              </a:buClr>
              <a:buFont typeface="Wingdings" pitchFamily="2" charset="2"/>
              <a:buChar char="q"/>
            </a:pPr>
            <a:r>
              <a:rPr lang="en-US" dirty="0" smtClean="0"/>
              <a:t>Oracle Data Guard</a:t>
            </a:r>
            <a:endParaRPr lang="el-GR" dirty="0" smtClean="0"/>
          </a:p>
          <a:p>
            <a:pPr marL="1598613" lvl="3" indent="-227013" eaLnBrk="0" hangingPunct="0">
              <a:spcBef>
                <a:spcPct val="20000"/>
              </a:spcBef>
              <a:buClr>
                <a:schemeClr val="accent1"/>
              </a:buClr>
              <a:buFont typeface="Wingdings" pitchFamily="2" charset="2"/>
              <a:buChar char="q"/>
            </a:pPr>
            <a:r>
              <a:rPr lang="en-US" dirty="0" smtClean="0"/>
              <a:t>Oracle Golden</a:t>
            </a:r>
            <a:r>
              <a:rPr lang="el-GR" dirty="0" smtClean="0"/>
              <a:t> </a:t>
            </a:r>
            <a:r>
              <a:rPr lang="en-US" dirty="0" smtClean="0"/>
              <a:t>Gate</a:t>
            </a:r>
            <a:endParaRPr lang="el-GR" dirty="0" smtClean="0"/>
          </a:p>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pPr marL="1598613" lvl="3" indent="-227013">
              <a:spcBef>
                <a:spcPct val="20000"/>
              </a:spcBef>
            </a:pPr>
            <a:r>
              <a:rPr lang="en-US" dirty="0" smtClean="0"/>
              <a:t>Oracle Data Guard</a:t>
            </a: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0" y="1037925"/>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i="1" dirty="0" err="1" smtClean="0"/>
              <a:t>Oracle</a:t>
            </a:r>
            <a:r>
              <a:rPr lang="el-GR" i="1" dirty="0" smtClean="0"/>
              <a:t> </a:t>
            </a:r>
            <a:r>
              <a:rPr lang="el-GR" i="1" dirty="0" err="1" smtClean="0"/>
              <a:t>Data</a:t>
            </a:r>
            <a:r>
              <a:rPr lang="el-GR" i="1" dirty="0" smtClean="0"/>
              <a:t> </a:t>
            </a:r>
            <a:r>
              <a:rPr lang="el-GR" i="1" dirty="0" err="1" smtClean="0"/>
              <a:t>Guard</a:t>
            </a:r>
            <a:r>
              <a:rPr lang="el-GR" b="0" dirty="0" smtClean="0"/>
              <a:t> είναι η τεχνολογία που προσφέρετε από την </a:t>
            </a:r>
            <a:r>
              <a:rPr lang="el-GR" b="0" dirty="0" err="1" smtClean="0"/>
              <a:t>Oracle</a:t>
            </a:r>
            <a:r>
              <a:rPr lang="el-GR" b="0" dirty="0" smtClean="0"/>
              <a:t> για προστασία και υψηλή διαθεσιμότητα δεδομένων μιας ή και περισσότερων βάσεων </a:t>
            </a:r>
            <a:r>
              <a:rPr lang="el-GR" b="0" dirty="0" err="1" smtClean="0"/>
              <a:t>Oracle</a:t>
            </a:r>
            <a:r>
              <a:rPr lang="el-GR" b="0" dirty="0" smtClean="0"/>
              <a:t>. </a:t>
            </a:r>
          </a:p>
          <a:p>
            <a:pPr marL="684213" lvl="1" indent="-227013" eaLnBrk="0" hangingPunct="0">
              <a:spcBef>
                <a:spcPct val="20000"/>
              </a:spcBef>
              <a:buClr>
                <a:schemeClr val="accent1"/>
              </a:buClr>
              <a:buFont typeface="Wingdings" pitchFamily="2" charset="2"/>
              <a:buChar char="q"/>
            </a:pPr>
            <a:r>
              <a:rPr lang="el-GR" b="0" dirty="0" err="1" smtClean="0"/>
              <a:t>Oracle</a:t>
            </a:r>
            <a:r>
              <a:rPr lang="el-GR" b="0" dirty="0" smtClean="0"/>
              <a:t> </a:t>
            </a:r>
            <a:r>
              <a:rPr lang="el-GR" b="0" dirty="0" err="1" smtClean="0"/>
              <a:t>Data</a:t>
            </a:r>
            <a:r>
              <a:rPr lang="el-GR" b="0" dirty="0" smtClean="0"/>
              <a:t> </a:t>
            </a:r>
            <a:r>
              <a:rPr lang="el-GR" b="0" dirty="0" err="1" smtClean="0"/>
              <a:t>Guard</a:t>
            </a:r>
            <a:r>
              <a:rPr lang="el-GR" b="0" dirty="0" smtClean="0"/>
              <a:t> διαχειρίζεται μία ή περισσότερες βάσεις δεδομένων σε κατάσταση αναμονής (</a:t>
            </a:r>
            <a:r>
              <a:rPr lang="en-US" b="0" dirty="0" smtClean="0"/>
              <a:t>Standby databases</a:t>
            </a:r>
            <a:r>
              <a:rPr lang="el-GR" b="0" dirty="0" smtClean="0"/>
              <a:t>)για την προστασία των δεδομένων από αποτυχίες, καταστροφές, λάθη και διαφθορά . </a:t>
            </a:r>
          </a:p>
          <a:p>
            <a:pPr marL="684213" lvl="1" indent="-227013" eaLnBrk="0" hangingPunct="0">
              <a:spcBef>
                <a:spcPct val="20000"/>
              </a:spcBef>
              <a:buClr>
                <a:schemeClr val="accent1"/>
              </a:buClr>
              <a:buFont typeface="Wingdings" pitchFamily="2" charset="2"/>
              <a:buChar char="q"/>
            </a:pPr>
            <a:r>
              <a:rPr lang="el-GR" b="0" dirty="0" smtClean="0"/>
              <a:t> Σε περίπτωση όπου το παραγωγικό σύστημα δεν είναι διαθέσιμο αυτόματα θα γίνει μετάπτωση (</a:t>
            </a:r>
            <a:r>
              <a:rPr lang="en-US" dirty="0" smtClean="0"/>
              <a:t>failover</a:t>
            </a:r>
            <a:r>
              <a:rPr lang="el-GR" b="0" dirty="0" smtClean="0"/>
              <a:t>)στην βάση αναμονής και τα δυο συστήματα θα αλλάξουν ρόλους.</a:t>
            </a:r>
            <a:endParaRPr lang="en-US" b="0" dirty="0" smtClean="0"/>
          </a:p>
          <a:p>
            <a:pPr marL="684213" lvl="1" indent="-227013" eaLnBrk="0" hangingPunct="0">
              <a:spcBef>
                <a:spcPct val="20000"/>
              </a:spcBef>
              <a:buClr>
                <a:schemeClr val="accent1"/>
              </a:buClr>
              <a:buFont typeface="Wingdings" pitchFamily="2" charset="2"/>
              <a:buChar char="q"/>
            </a:pPr>
            <a:r>
              <a:rPr lang="el-GR" b="0" dirty="0" smtClean="0"/>
              <a:t>Επίσης, Μετάπτωση (</a:t>
            </a:r>
            <a:r>
              <a:rPr lang="en-US" dirty="0" smtClean="0"/>
              <a:t>switchover</a:t>
            </a:r>
            <a:r>
              <a:rPr lang="el-GR" b="0" dirty="0" smtClean="0"/>
              <a:t>) από το σύστημα παραγωγής στο σύστημα αναμονής μπορεί να συμβεί και για σκοπούς αναβάθμισης υλικού ή λογισμικού.   </a:t>
            </a:r>
          </a:p>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pPr marL="1598613" lvl="3" indent="-227013">
              <a:spcBef>
                <a:spcPct val="20000"/>
              </a:spcBef>
            </a:pPr>
            <a:r>
              <a:rPr lang="en-US" dirty="0" smtClean="0"/>
              <a:t>Oracle Data Guard</a:t>
            </a: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40632" y="754781"/>
            <a:ext cx="8521630" cy="49818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pPr marL="1598613" lvl="3" indent="-227013">
              <a:spcBef>
                <a:spcPct val="20000"/>
              </a:spcBef>
            </a:pPr>
            <a:r>
              <a:rPr lang="en-US" dirty="0" smtClean="0"/>
              <a:t>Oracle Golden Gate</a:t>
            </a: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0" y="1037925"/>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dirty="0" err="1" smtClean="0"/>
              <a:t>GoldenGate</a:t>
            </a:r>
            <a:r>
              <a:rPr lang="el-GR" b="0" dirty="0" smtClean="0"/>
              <a:t> είναι η τεχνολογία της </a:t>
            </a:r>
            <a:r>
              <a:rPr lang="el-GR" b="0" dirty="0" err="1" smtClean="0"/>
              <a:t>Oracle</a:t>
            </a:r>
            <a:r>
              <a:rPr lang="el-GR" b="0" dirty="0" smtClean="0"/>
              <a:t> που επιτρέπει την προώθηση/ διανομή δεδομένων από μια βάση δεδομένων σε μια άλλη σε πραγματικό χρόνο. </a:t>
            </a:r>
            <a:endParaRPr lang="en-US" b="0" dirty="0" smtClean="0"/>
          </a:p>
          <a:p>
            <a:pPr marL="684213" lvl="1" indent="-227013" eaLnBrk="0" hangingPunct="0">
              <a:spcBef>
                <a:spcPct val="20000"/>
              </a:spcBef>
              <a:buClr>
                <a:schemeClr val="accent1"/>
              </a:buClr>
              <a:buFont typeface="Wingdings" pitchFamily="2" charset="2"/>
              <a:buChar char="q"/>
            </a:pPr>
            <a:r>
              <a:rPr lang="el-GR" b="0" dirty="0" err="1" smtClean="0"/>
              <a:t>GoldenGate</a:t>
            </a:r>
            <a:r>
              <a:rPr lang="el-GR" b="0" dirty="0" smtClean="0"/>
              <a:t> έχει σχεδιαστεί ούτε σώστε να διευκολύνεται η σύλληψη (</a:t>
            </a:r>
            <a:r>
              <a:rPr lang="en-US" b="0" dirty="0" smtClean="0"/>
              <a:t>capture</a:t>
            </a:r>
            <a:r>
              <a:rPr lang="el-GR" b="0" dirty="0" smtClean="0"/>
              <a:t>), η κατάσταση</a:t>
            </a:r>
            <a:r>
              <a:rPr lang="en-US" b="0" dirty="0" smtClean="0"/>
              <a:t> (stage)</a:t>
            </a:r>
            <a:r>
              <a:rPr lang="el-GR" b="0" dirty="0" smtClean="0"/>
              <a:t>, και παράδοση </a:t>
            </a:r>
            <a:r>
              <a:rPr lang="en-US" b="0" dirty="0" smtClean="0"/>
              <a:t>(delivery) </a:t>
            </a:r>
            <a:r>
              <a:rPr lang="el-GR" b="0" dirty="0" smtClean="0"/>
              <a:t>των αλλαγών που συμβαίνουν στα δεδομένα</a:t>
            </a:r>
            <a:r>
              <a:rPr lang="en-US" b="0" dirty="0" smtClean="0"/>
              <a:t>. </a:t>
            </a:r>
          </a:p>
          <a:p>
            <a:pPr marL="684213" lvl="1" indent="-227013" eaLnBrk="0" hangingPunct="0">
              <a:spcBef>
                <a:spcPct val="20000"/>
              </a:spcBef>
              <a:buClr>
                <a:schemeClr val="accent1"/>
              </a:buClr>
              <a:buFont typeface="Wingdings" pitchFamily="2" charset="2"/>
              <a:buChar char="q"/>
            </a:pPr>
            <a:r>
              <a:rPr lang="el-GR" sz="1800" b="0" dirty="0" smtClean="0"/>
              <a:t>Σε μια </a:t>
            </a:r>
            <a:r>
              <a:rPr lang="el-GR" sz="1800" b="0" dirty="0" err="1" smtClean="0"/>
              <a:t>GoldenGate</a:t>
            </a:r>
            <a:r>
              <a:rPr lang="el-GR" sz="1800" b="0" dirty="0" smtClean="0"/>
              <a:t> διαμόρφωση  οι βάσεις δεδομένων που εμπλέκονται μπορούν να διατίθενται πλήρως στους τελικούς χρήστες για την ανάγνωση και τη γραφή (</a:t>
            </a:r>
            <a:r>
              <a:rPr lang="el-GR" sz="1800" dirty="0" err="1" smtClean="0"/>
              <a:t>active</a:t>
            </a:r>
            <a:r>
              <a:rPr lang="el-GR" sz="1800" dirty="0" smtClean="0"/>
              <a:t>-</a:t>
            </a:r>
            <a:r>
              <a:rPr lang="el-GR" sz="1800" dirty="0" err="1" smtClean="0"/>
              <a:t>active</a:t>
            </a:r>
            <a:r>
              <a:rPr lang="el-GR" sz="1800" dirty="0" smtClean="0"/>
              <a:t> </a:t>
            </a:r>
            <a:r>
              <a:rPr lang="el-GR" sz="1800" dirty="0" err="1" smtClean="0"/>
              <a:t>configuration</a:t>
            </a:r>
            <a:r>
              <a:rPr lang="el-GR" sz="1800" b="0" dirty="0" smtClean="0"/>
              <a:t>). </a:t>
            </a:r>
            <a:br>
              <a:rPr lang="el-GR" sz="1800" b="0" dirty="0" smtClean="0"/>
            </a:br>
            <a:endParaRPr lang="el-GR" sz="1800" b="0" dirty="0" smtClean="0"/>
          </a:p>
          <a:p>
            <a:pPr marL="684213" lvl="1" indent="-227013" eaLnBrk="0" hangingPunct="0">
              <a:spcBef>
                <a:spcPct val="20000"/>
              </a:spcBef>
              <a:buClr>
                <a:schemeClr val="accent1"/>
              </a:buClr>
              <a:buFont typeface="Wingdings" pitchFamily="2" charset="2"/>
              <a:buChar char="q"/>
            </a:pPr>
            <a:r>
              <a:rPr lang="el-GR" sz="1800" b="0" dirty="0" smtClean="0"/>
              <a:t>Επειδή οι χρήστες μπορούν να ενημερώσουν διαφορετικά αντίγραφα του ίδιου πίνακα, το </a:t>
            </a:r>
            <a:r>
              <a:rPr lang="en-US" sz="1800" b="0" dirty="0" smtClean="0"/>
              <a:t>Oracle</a:t>
            </a:r>
            <a:r>
              <a:rPr lang="el-GR" sz="1800" b="0" dirty="0" smtClean="0"/>
              <a:t> </a:t>
            </a:r>
            <a:r>
              <a:rPr lang="el-GR" sz="1800" b="0" dirty="0" err="1" smtClean="0"/>
              <a:t>GoldenGate</a:t>
            </a:r>
            <a:r>
              <a:rPr lang="el-GR" sz="1800" b="0" dirty="0" smtClean="0"/>
              <a:t> παρέχει μια ευρεία ποικιλία επιλογών για την αποφυγή, ανίχνευση και επίλυση των συγκρούσεων.</a:t>
            </a:r>
          </a:p>
          <a:p>
            <a:pPr marL="684213" lvl="1"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699" y="152400"/>
            <a:ext cx="8492557" cy="941388"/>
          </a:xfrm>
        </p:spPr>
        <p:txBody>
          <a:bodyPr/>
          <a:lstStyle/>
          <a:p>
            <a:pPr marL="1598613" lvl="3" indent="-227013">
              <a:spcBef>
                <a:spcPct val="20000"/>
              </a:spcBef>
            </a:pPr>
            <a:r>
              <a:rPr lang="en-US" dirty="0" smtClean="0"/>
              <a:t>Oracle Golden Gate</a:t>
            </a: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0" y="1166813"/>
            <a:ext cx="9108623" cy="486036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4000" dirty="0" smtClean="0"/>
              <a:t>Προγραμματισμένη διακοπή λειτουργίας</a:t>
            </a:r>
            <a:endParaRPr lang="en-US" dirty="0" smtClean="0"/>
          </a:p>
        </p:txBody>
      </p:sp>
      <p:sp>
        <p:nvSpPr>
          <p:cNvPr id="11267" name="Rectangle 5"/>
          <p:cNvSpPr>
            <a:spLocks noGrp="1" noChangeArrowheads="1"/>
          </p:cNvSpPr>
          <p:nvPr>
            <p:ph type="body" idx="1"/>
          </p:nvPr>
        </p:nvSpPr>
        <p:spPr>
          <a:xfrm>
            <a:off x="415786" y="1358900"/>
            <a:ext cx="8906013" cy="2408377"/>
          </a:xfrm>
        </p:spPr>
        <p:txBody>
          <a:bodyPr/>
          <a:lstStyle/>
          <a:p>
            <a:pPr>
              <a:buFont typeface="Wingdings" pitchFamily="2" charset="2"/>
              <a:buChar char="q"/>
            </a:pPr>
            <a:r>
              <a:rPr lang="el-GR" dirty="0" smtClean="0">
                <a:solidFill>
                  <a:schemeClr val="tx1"/>
                </a:solidFill>
                <a:latin typeface="+mn-lt"/>
                <a:ea typeface="+mn-ea"/>
                <a:cs typeface="+mn-cs"/>
              </a:rPr>
              <a:t>Συντήρηση εφαρμογών. </a:t>
            </a:r>
          </a:p>
          <a:p>
            <a:pPr>
              <a:buFont typeface="Wingdings" pitchFamily="2" charset="2"/>
              <a:buChar char="q"/>
            </a:pPr>
            <a:r>
              <a:rPr lang="el-GR" dirty="0" smtClean="0">
                <a:solidFill>
                  <a:schemeClr val="tx1"/>
                </a:solidFill>
                <a:latin typeface="+mn-lt"/>
                <a:ea typeface="+mn-ea"/>
                <a:cs typeface="+mn-cs"/>
              </a:rPr>
              <a:t>Διαδικασίες Αντίγραφων ασφαλείας.</a:t>
            </a:r>
          </a:p>
          <a:p>
            <a:pPr>
              <a:buFont typeface="Wingdings" pitchFamily="2" charset="2"/>
              <a:buChar char="q"/>
            </a:pPr>
            <a:r>
              <a:rPr lang="el-GR" dirty="0" smtClean="0">
                <a:solidFill>
                  <a:schemeClr val="tx1"/>
                </a:solidFill>
                <a:latin typeface="+mn-lt"/>
                <a:ea typeface="+mn-ea"/>
                <a:cs typeface="+mn-cs"/>
              </a:rPr>
              <a:t>Επισκευή ή αναβάθμιση υλικού</a:t>
            </a:r>
          </a:p>
          <a:p>
            <a:pPr>
              <a:buFont typeface="Wingdings" pitchFamily="2" charset="2"/>
              <a:buChar char="q"/>
            </a:pPr>
            <a:r>
              <a:rPr lang="el-GR" dirty="0" smtClean="0">
                <a:solidFill>
                  <a:schemeClr val="tx1"/>
                </a:solidFill>
                <a:latin typeface="+mn-lt"/>
                <a:ea typeface="+mn-ea"/>
                <a:cs typeface="+mn-cs"/>
              </a:rPr>
              <a:t>Αναβάθμιση </a:t>
            </a:r>
            <a:r>
              <a:rPr lang="el-GR" dirty="0" smtClean="0"/>
              <a:t>εκδόσεων του </a:t>
            </a:r>
            <a:r>
              <a:rPr lang="el-GR" dirty="0" smtClean="0">
                <a:solidFill>
                  <a:schemeClr val="tx1"/>
                </a:solidFill>
                <a:latin typeface="+mn-lt"/>
                <a:ea typeface="+mn-ea"/>
                <a:cs typeface="+mn-cs"/>
              </a:rPr>
              <a:t>λογισμικού. </a:t>
            </a:r>
          </a:p>
          <a:p>
            <a:pPr>
              <a:buFont typeface="Wingdings" pitchFamily="2" charset="2"/>
              <a:buChar char="q"/>
            </a:pPr>
            <a:r>
              <a:rPr lang="el-GR" dirty="0" smtClean="0"/>
              <a:t>Μπαλώματα Λογισμικού ( </a:t>
            </a:r>
            <a:r>
              <a:rPr lang="en-US" dirty="0" smtClean="0"/>
              <a:t>Software Patches)</a:t>
            </a:r>
            <a:endParaRPr lang="el-GR" dirty="0" smtClean="0">
              <a:solidFill>
                <a:schemeClr val="tx1"/>
              </a:solidFill>
              <a:latin typeface="+mn-lt"/>
              <a:ea typeface="+mn-ea"/>
              <a:cs typeface="+mn-cs"/>
            </a:endParaRPr>
          </a:p>
          <a:p>
            <a:pPr>
              <a:buFont typeface="Wingdings" pitchFamily="2" charset="2"/>
              <a:buChar char="q"/>
            </a:pPr>
            <a:r>
              <a:rPr lang="el-GR" dirty="0" smtClean="0">
                <a:solidFill>
                  <a:schemeClr val="tx1"/>
                </a:solidFill>
                <a:latin typeface="+mn-lt"/>
                <a:ea typeface="+mn-ea"/>
                <a:cs typeface="+mn-cs"/>
              </a:rPr>
              <a:t>Τροποποιήσει στοιχείων της εφαρμογής</a:t>
            </a:r>
          </a:p>
          <a:p>
            <a:pPr lvl="1">
              <a:buFont typeface="Wingdings" pitchFamily="2" charset="2"/>
              <a:buChar char="q"/>
            </a:pPr>
            <a:r>
              <a:rPr lang="el-GR" dirty="0" smtClean="0">
                <a:solidFill>
                  <a:schemeClr val="tx1"/>
                </a:solidFill>
                <a:latin typeface="+mn-lt"/>
                <a:ea typeface="+mn-ea"/>
                <a:cs typeface="+mn-cs"/>
              </a:rPr>
              <a:t>Αλλαγές στα δεδομένα</a:t>
            </a:r>
            <a:endParaRPr lang="el-GR" dirty="0" smtClean="0">
              <a:ea typeface="+mn-ea"/>
              <a:cs typeface="+mn-cs"/>
            </a:endParaRPr>
          </a:p>
          <a:p>
            <a:pPr lvl="1">
              <a:buFont typeface="Wingdings" pitchFamily="2" charset="2"/>
              <a:buChar char="q"/>
            </a:pPr>
            <a:r>
              <a:rPr lang="el-GR" dirty="0" smtClean="0">
                <a:solidFill>
                  <a:schemeClr val="tx1"/>
                </a:solidFill>
                <a:latin typeface="+mn-lt"/>
                <a:ea typeface="+mn-ea"/>
                <a:cs typeface="+mn-cs"/>
              </a:rPr>
              <a:t>Στον κώδικα της εφαρμογής</a:t>
            </a:r>
            <a:endParaRPr lang="el-GR" dirty="0" smtClean="0">
              <a:ea typeface="+mn-ea"/>
              <a:cs typeface="+mn-cs"/>
            </a:endParaRPr>
          </a:p>
          <a:p>
            <a:pPr lvl="1">
              <a:buFont typeface="Wingdings" pitchFamily="2" charset="2"/>
              <a:buChar char="q"/>
            </a:pPr>
            <a:r>
              <a:rPr lang="el-GR" dirty="0" smtClean="0">
                <a:solidFill>
                  <a:schemeClr val="tx1"/>
                </a:solidFill>
                <a:latin typeface="+mn-lt"/>
                <a:ea typeface="+mn-ea"/>
                <a:cs typeface="+mn-cs"/>
              </a:rPr>
              <a:t>Στις δομές δεδομένων της εφαρμογής ( αλλαγές σε πίνακες , ευρετήρια κτλ)</a:t>
            </a:r>
          </a:p>
          <a:p>
            <a:pPr>
              <a:buFont typeface="Wingdings" pitchFamily="2" charset="2"/>
              <a:buChar char="q"/>
            </a:pPr>
            <a:r>
              <a:rPr lang="el-GR" b="1" dirty="0" smtClean="0">
                <a:solidFill>
                  <a:schemeClr val="tx1"/>
                </a:solidFill>
                <a:latin typeface="+mn-lt"/>
                <a:ea typeface="+mn-ea"/>
                <a:cs typeface="+mn-cs"/>
              </a:rPr>
              <a:t>Στόχος του </a:t>
            </a:r>
            <a:r>
              <a:rPr lang="el-GR" b="1" dirty="0" smtClean="0"/>
              <a:t>ΜΑΑ είναι οι </a:t>
            </a:r>
            <a:r>
              <a:rPr lang="el-GR" b="1" smtClean="0">
                <a:solidFill>
                  <a:schemeClr val="tx1"/>
                </a:solidFill>
                <a:latin typeface="+mn-lt"/>
                <a:ea typeface="+mn-ea"/>
                <a:cs typeface="+mn-cs"/>
              </a:rPr>
              <a:t>προγραμματισμένες </a:t>
            </a:r>
            <a:r>
              <a:rPr lang="el-GR" b="1" smtClean="0"/>
              <a:t>διακοπές</a:t>
            </a:r>
            <a:r>
              <a:rPr lang="el-GR" b="1" smtClean="0">
                <a:solidFill>
                  <a:schemeClr val="tx1"/>
                </a:solidFill>
                <a:latin typeface="+mn-lt"/>
                <a:ea typeface="+mn-ea"/>
                <a:cs typeface="+mn-cs"/>
              </a:rPr>
              <a:t> </a:t>
            </a:r>
            <a:r>
              <a:rPr lang="el-GR" b="1" dirty="0" smtClean="0">
                <a:solidFill>
                  <a:schemeClr val="tx1"/>
                </a:solidFill>
                <a:latin typeface="+mn-lt"/>
                <a:ea typeface="+mn-ea"/>
                <a:cs typeface="+mn-cs"/>
              </a:rPr>
              <a:t>να μην επηρεάζουν καθόλου την λειτουργία του συστήματος</a:t>
            </a: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n-US" dirty="0" smtClean="0"/>
          </a:p>
        </p:txBody>
      </p:sp>
      <p:pic>
        <p:nvPicPr>
          <p:cNvPr id="1052674" name="Picture 2"/>
          <p:cNvPicPr>
            <a:picLocks noChangeAspect="1" noChangeArrowheads="1"/>
          </p:cNvPicPr>
          <p:nvPr/>
        </p:nvPicPr>
        <p:blipFill>
          <a:blip r:embed="rId3" cstate="print"/>
          <a:srcRect/>
          <a:stretch>
            <a:fillRect/>
          </a:stretch>
        </p:blipFill>
        <p:spPr bwMode="auto">
          <a:xfrm>
            <a:off x="6427789" y="1016000"/>
            <a:ext cx="2424112" cy="168025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l-GR" sz="2400" dirty="0" smtClean="0"/>
              <a:t>Παραδοσιακή προσέγγιση</a:t>
            </a:r>
            <a:endParaRPr lang="en-US" sz="2400" dirty="0" smtClean="0"/>
          </a:p>
        </p:txBody>
      </p:sp>
      <p:sp>
        <p:nvSpPr>
          <p:cNvPr id="11267" name="Rectangle 5"/>
          <p:cNvSpPr>
            <a:spLocks noGrp="1" noChangeArrowheads="1"/>
          </p:cNvSpPr>
          <p:nvPr>
            <p:ph type="body" idx="1"/>
          </p:nvPr>
        </p:nvSpPr>
        <p:spPr>
          <a:xfrm>
            <a:off x="836613" y="1243013"/>
            <a:ext cx="7385050" cy="2266950"/>
          </a:xfrm>
        </p:spPr>
        <p:txBody>
          <a:bodyPr/>
          <a:lstStyle/>
          <a:p>
            <a:endParaRPr lang="el-GR" dirty="0" smtClean="0">
              <a:solidFill>
                <a:schemeClr val="tx1"/>
              </a:solidFill>
              <a:latin typeface="+mn-lt"/>
              <a:ea typeface="+mn-ea"/>
              <a:cs typeface="+mn-cs"/>
            </a:endParaRPr>
          </a:p>
          <a:p>
            <a:endParaRPr lang="en-US" dirty="0" smtClean="0"/>
          </a:p>
        </p:txBody>
      </p:sp>
      <p:pic>
        <p:nvPicPr>
          <p:cNvPr id="1053701" name="Picture 5"/>
          <p:cNvPicPr>
            <a:picLocks noChangeAspect="1" noChangeArrowheads="1"/>
          </p:cNvPicPr>
          <p:nvPr/>
        </p:nvPicPr>
        <p:blipFill>
          <a:blip r:embed="rId3" cstate="print"/>
          <a:srcRect/>
          <a:stretch>
            <a:fillRect/>
          </a:stretch>
        </p:blipFill>
        <p:spPr bwMode="auto">
          <a:xfrm>
            <a:off x="342901" y="850900"/>
            <a:ext cx="8001000" cy="526248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2117559" y="2714324"/>
            <a:ext cx="4317207"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kern="0" dirty="0" smtClean="0"/>
              <a:t>System Changes</a:t>
            </a:r>
            <a:endParaRPr lang="el-GR" sz="4000" kern="0" dirty="0" smtClean="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770022" y="2762450"/>
            <a:ext cx="7821372"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dirty="0" smtClean="0"/>
              <a:t>Online System Reconfiguration</a:t>
            </a:r>
            <a:endParaRPr lang="el-GR" sz="4000" kern="0"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19778"/>
            <a:ext cx="8492557" cy="941388"/>
          </a:xfrm>
        </p:spPr>
        <p:txBody>
          <a:bodyPr/>
          <a:lstStyle/>
          <a:p>
            <a:pPr marL="1598613" lvl="3" indent="-227013">
              <a:spcBef>
                <a:spcPct val="20000"/>
              </a:spcBef>
            </a:pPr>
            <a:r>
              <a:rPr lang="el-GR" dirty="0" smtClean="0"/>
              <a:t>  Δυναμική Αναδιάρθρωση</a:t>
            </a:r>
            <a:br>
              <a:rPr lang="el-GR" dirty="0" smtClean="0"/>
            </a:br>
            <a:r>
              <a:rPr lang="en-US" dirty="0" smtClean="0"/>
              <a:t>Online System Reconfiguration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192505" y="1451811"/>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b="0" dirty="0" smtClean="0"/>
              <a:t>Η </a:t>
            </a:r>
            <a:r>
              <a:rPr lang="el-GR" b="0" dirty="0" err="1" smtClean="0"/>
              <a:t>Oracle</a:t>
            </a:r>
            <a:r>
              <a:rPr lang="el-GR" b="0" dirty="0" smtClean="0"/>
              <a:t> υποστηρίζει τη δυναμική αναδιάρθρωση για όλες τις τεχνολογίες που παρουσιαστήκαν. </a:t>
            </a:r>
          </a:p>
          <a:p>
            <a:pPr marL="684213" lvl="1" indent="-227013" eaLnBrk="0" hangingPunct="0">
              <a:spcBef>
                <a:spcPct val="20000"/>
              </a:spcBef>
              <a:buClr>
                <a:schemeClr val="accent1"/>
              </a:buClr>
              <a:buFont typeface="Wingdings" pitchFamily="2" charset="2"/>
              <a:buChar char="q"/>
            </a:pPr>
            <a:endParaRPr lang="el-GR" b="0" dirty="0" smtClean="0"/>
          </a:p>
          <a:p>
            <a:pPr marL="1141413" lvl="2" indent="-227013" eaLnBrk="0" hangingPunct="0">
              <a:spcBef>
                <a:spcPct val="20000"/>
              </a:spcBef>
              <a:buClr>
                <a:schemeClr val="accent1"/>
              </a:buClr>
              <a:buFont typeface="Wingdings" pitchFamily="2" charset="2"/>
              <a:buChar char="q"/>
            </a:pPr>
            <a:r>
              <a:rPr lang="el-GR" b="0" dirty="0" err="1" smtClean="0"/>
              <a:t>Oracle’s</a:t>
            </a:r>
            <a:r>
              <a:rPr lang="el-GR" b="0" dirty="0" smtClean="0"/>
              <a:t> </a:t>
            </a:r>
            <a:r>
              <a:rPr lang="el-GR" b="0" dirty="0" err="1" smtClean="0"/>
              <a:t>Automatic</a:t>
            </a:r>
            <a:r>
              <a:rPr lang="el-GR" b="0" dirty="0" smtClean="0"/>
              <a:t> </a:t>
            </a:r>
            <a:r>
              <a:rPr lang="el-GR" b="0" dirty="0" err="1" smtClean="0"/>
              <a:t>Storage</a:t>
            </a:r>
            <a:r>
              <a:rPr lang="el-GR" b="0" dirty="0" smtClean="0"/>
              <a:t> </a:t>
            </a:r>
            <a:r>
              <a:rPr lang="el-GR" b="0" dirty="0" err="1" smtClean="0"/>
              <a:t>Management</a:t>
            </a:r>
            <a:r>
              <a:rPr lang="el-GR" b="0" dirty="0" smtClean="0"/>
              <a:t> (ASM) έχει ενσωματωμένες δυνατότητες που επιτρέπουν την απευθείας προσθήκη ή την αφαίρεση δίσκων (</a:t>
            </a:r>
            <a:r>
              <a:rPr lang="en-US" b="0" dirty="0" err="1" smtClean="0"/>
              <a:t>Harddisks</a:t>
            </a:r>
            <a:r>
              <a:rPr lang="el-GR" b="0" dirty="0" smtClean="0"/>
              <a:t>). Όταν οι δίσκοι προστίθενται ή αφαιρούνται από ένα ASM </a:t>
            </a:r>
            <a:r>
              <a:rPr lang="el-GR" b="0" dirty="0" err="1" smtClean="0"/>
              <a:t>Diskgroup</a:t>
            </a:r>
            <a:r>
              <a:rPr lang="el-GR" b="0" dirty="0" smtClean="0"/>
              <a:t> η </a:t>
            </a:r>
            <a:r>
              <a:rPr lang="el-GR" b="0" dirty="0" err="1" smtClean="0"/>
              <a:t>Oracle</a:t>
            </a:r>
            <a:r>
              <a:rPr lang="el-GR" b="0" dirty="0" smtClean="0"/>
              <a:t> εξισορροπεί αυτόματα τα δεδομένα σε όλη την νέα διαμόρφωση αποθήκευσης ενώ η αποθήκευση η βάση δεδομένων και η εφαρμογή και παραμένουν σε απευθείας σύνδεση. </a:t>
            </a:r>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19778"/>
            <a:ext cx="8492557" cy="941388"/>
          </a:xfrm>
        </p:spPr>
        <p:txBody>
          <a:bodyPr/>
          <a:lstStyle/>
          <a:p>
            <a:pPr marL="1598613" lvl="3" indent="-227013">
              <a:spcBef>
                <a:spcPct val="20000"/>
              </a:spcBef>
            </a:pPr>
            <a:r>
              <a:rPr lang="el-GR" dirty="0" smtClean="0"/>
              <a:t>  Δυναμική Αναδιάρθρωση</a:t>
            </a:r>
            <a:br>
              <a:rPr lang="el-GR" dirty="0" smtClean="0"/>
            </a:br>
            <a:r>
              <a:rPr lang="en-US" dirty="0" smtClean="0"/>
              <a:t>Online System Reconfiguration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0" y="1480688"/>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l-GR" b="0" dirty="0" err="1" smtClean="0"/>
              <a:t>Real</a:t>
            </a:r>
            <a:r>
              <a:rPr lang="el-GR" b="0" dirty="0" smtClean="0"/>
              <a:t> </a:t>
            </a:r>
            <a:r>
              <a:rPr lang="el-GR" b="0" dirty="0" err="1" smtClean="0"/>
              <a:t>Application</a:t>
            </a:r>
            <a:r>
              <a:rPr lang="el-GR" b="0" dirty="0" smtClean="0"/>
              <a:t> </a:t>
            </a:r>
            <a:r>
              <a:rPr lang="el-GR" b="0" dirty="0" err="1" smtClean="0"/>
              <a:t>Clusters</a:t>
            </a:r>
            <a:r>
              <a:rPr lang="el-GR" b="0" dirty="0" smtClean="0"/>
              <a:t>, παρέχουν εξαιρετική δυνατότητα αναδιάρθρωσης </a:t>
            </a:r>
            <a:r>
              <a:rPr lang="el-GR" b="0" dirty="0" err="1" smtClean="0"/>
              <a:t>on</a:t>
            </a:r>
            <a:r>
              <a:rPr lang="el-GR" b="0" dirty="0" smtClean="0"/>
              <a:t>-</a:t>
            </a:r>
            <a:r>
              <a:rPr lang="el-GR" b="0" dirty="0" err="1" smtClean="0"/>
              <a:t>line</a:t>
            </a:r>
            <a:r>
              <a:rPr lang="el-GR" b="0" dirty="0" smtClean="0"/>
              <a:t> . </a:t>
            </a:r>
            <a:endParaRPr lang="en-US" b="0" dirty="0" smtClean="0"/>
          </a:p>
          <a:p>
            <a:pPr marL="1141413" lvl="2" indent="-227013" eaLnBrk="0" hangingPunct="0">
              <a:spcBef>
                <a:spcPct val="20000"/>
              </a:spcBef>
              <a:buClr>
                <a:schemeClr val="accent1"/>
              </a:buClr>
              <a:buFont typeface="Wingdings" pitchFamily="2" charset="2"/>
              <a:buChar char="q"/>
            </a:pPr>
            <a:r>
              <a:rPr lang="el-GR" b="0" dirty="0" smtClean="0"/>
              <a:t>Οι διαχειριστές μπορούν δυναμικά να προσθέσουν ή και να αφαιρέσουν κόμβους , χωρίς καμία αναστάτωση στη βάση δεδομένων ή την εφαρμογή. </a:t>
            </a:r>
          </a:p>
          <a:p>
            <a:pPr marL="684213" lvl="1" indent="-227013" eaLnBrk="0" hangingPunct="0">
              <a:spcBef>
                <a:spcPct val="20000"/>
              </a:spcBef>
              <a:buClr>
                <a:schemeClr val="accent1"/>
              </a:buClr>
              <a:buFont typeface="Wingdings" pitchFamily="2" charset="2"/>
              <a:buChar char="q"/>
            </a:pPr>
            <a:r>
              <a:rPr lang="el-GR" b="0" dirty="0" smtClean="0"/>
              <a:t>Η </a:t>
            </a:r>
            <a:r>
              <a:rPr lang="el-GR" b="0" dirty="0" err="1" smtClean="0"/>
              <a:t>Oracle</a:t>
            </a:r>
            <a:r>
              <a:rPr lang="el-GR" b="0" dirty="0" smtClean="0"/>
              <a:t> υποστηρίζει την δυναμική προσθήκη ή αφαίρεση επεξεργαστών ( Για </a:t>
            </a:r>
            <a:r>
              <a:rPr lang="el-GR" b="0" dirty="0" err="1" smtClean="0"/>
              <a:t>διακομιστές</a:t>
            </a:r>
            <a:r>
              <a:rPr lang="el-GR" b="0" dirty="0" smtClean="0"/>
              <a:t> SMP που έχουν αυτή την δυνατότητα </a:t>
            </a:r>
            <a:r>
              <a:rPr lang="el-GR" b="0" dirty="0" err="1" smtClean="0"/>
              <a:t>online</a:t>
            </a:r>
            <a:r>
              <a:rPr lang="el-GR" b="0" dirty="0" smtClean="0"/>
              <a:t> πχ. </a:t>
            </a:r>
            <a:r>
              <a:rPr lang="en-US" b="0" dirty="0" smtClean="0"/>
              <a:t>Virtual Servers) </a:t>
            </a:r>
            <a:endParaRPr lang="el-GR" b="0" dirty="0" smtClean="0"/>
          </a:p>
          <a:p>
            <a:pPr marL="684213" lvl="1" indent="-227013" eaLnBrk="0" hangingPunct="0">
              <a:spcBef>
                <a:spcPct val="20000"/>
              </a:spcBef>
              <a:buClr>
                <a:schemeClr val="accent1"/>
              </a:buClr>
              <a:buFont typeface="Wingdings" pitchFamily="2" charset="2"/>
              <a:buChar char="q"/>
            </a:pPr>
            <a:r>
              <a:rPr lang="el-GR" b="0" dirty="0" smtClean="0"/>
              <a:t>Αυτόματη δυνατότητα ρύθμισης στης διανομή μνήμης για της ανάγκες του </a:t>
            </a:r>
            <a:r>
              <a:rPr lang="el-GR" b="0" dirty="0" err="1" smtClean="0"/>
              <a:t>Oracle</a:t>
            </a:r>
            <a:r>
              <a:rPr lang="el-GR" b="0" dirty="0" smtClean="0"/>
              <a:t> </a:t>
            </a:r>
            <a:r>
              <a:rPr lang="el-GR" b="0" dirty="0" err="1" smtClean="0"/>
              <a:t>Instance</a:t>
            </a:r>
            <a:r>
              <a:rPr lang="en-US" b="0" dirty="0" smtClean="0"/>
              <a:t> (</a:t>
            </a:r>
            <a:r>
              <a:rPr lang="el-GR" b="0" dirty="0" err="1" smtClean="0"/>
              <a:t>To</a:t>
            </a:r>
            <a:r>
              <a:rPr lang="el-GR" b="0" dirty="0" smtClean="0"/>
              <a:t> </a:t>
            </a:r>
            <a:r>
              <a:rPr lang="el-GR" b="0" dirty="0" err="1" smtClean="0"/>
              <a:t>Oracle</a:t>
            </a:r>
            <a:r>
              <a:rPr lang="el-GR" b="0" dirty="0" smtClean="0"/>
              <a:t> </a:t>
            </a:r>
            <a:r>
              <a:rPr lang="el-GR" b="0" dirty="0" err="1" smtClean="0"/>
              <a:t>instance</a:t>
            </a:r>
            <a:r>
              <a:rPr lang="el-GR" b="0" dirty="0" smtClean="0"/>
              <a:t> είναι μια περιοχή μνήμης που  κατανέμετε στην </a:t>
            </a:r>
            <a:r>
              <a:rPr lang="el-GR" b="0" dirty="0" err="1" smtClean="0"/>
              <a:t>Oracle</a:t>
            </a:r>
            <a:r>
              <a:rPr lang="el-GR" b="0" dirty="0" smtClean="0"/>
              <a:t> όταν ξεκινήσει</a:t>
            </a:r>
            <a:r>
              <a:rPr lang="en-US" b="0" dirty="0" smtClean="0"/>
              <a:t>)</a:t>
            </a:r>
            <a:r>
              <a:rPr lang="el-GR" b="0" dirty="0" smtClean="0"/>
              <a:t>. </a:t>
            </a:r>
            <a:endParaRPr lang="el-GR" sz="60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2271563" y="2656572"/>
            <a:ext cx="4286751"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dirty="0" smtClean="0"/>
              <a:t>Online Upgrades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19778"/>
            <a:ext cx="8778240" cy="598369"/>
          </a:xfrm>
        </p:spPr>
        <p:txBody>
          <a:bodyPr/>
          <a:lstStyle/>
          <a:p>
            <a:pPr marL="1598613" lvl="3" indent="-227013">
              <a:spcBef>
                <a:spcPct val="20000"/>
              </a:spcBef>
            </a:pPr>
            <a:r>
              <a:rPr lang="en-US" sz="2800" dirty="0" smtClean="0"/>
              <a:t>Database Patching with Minimal Downtime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215901" y="1124553"/>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r>
              <a:rPr lang="en-US" sz="2400" dirty="0" smtClean="0"/>
              <a:t>Online Patching</a:t>
            </a:r>
            <a:endParaRPr lang="el-GR" sz="2400" dirty="0" smtClean="0"/>
          </a:p>
          <a:p>
            <a:pPr marL="1141413" lvl="2" indent="-227013" eaLnBrk="0" hangingPunct="0">
              <a:spcBef>
                <a:spcPct val="20000"/>
              </a:spcBef>
              <a:buClr>
                <a:schemeClr val="accent1"/>
              </a:buClr>
              <a:buFont typeface="Wingdings" pitchFamily="2" charset="2"/>
              <a:buChar char="q"/>
            </a:pPr>
            <a:r>
              <a:rPr lang="el-GR" b="0" dirty="0" smtClean="0"/>
              <a:t>Για μικρά Μπαλώματα του λειτουργικού της βάσης χωρίς διακοπή της εφαρμογής. </a:t>
            </a:r>
          </a:p>
          <a:p>
            <a:pPr marL="1141413" lvl="2"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r>
              <a:rPr lang="en-US" sz="2400" dirty="0" smtClean="0"/>
              <a:t>Rolling Patch Upgrades using Oracle RAC</a:t>
            </a:r>
            <a:endParaRPr lang="el-GR" sz="2400" dirty="0" smtClean="0"/>
          </a:p>
          <a:p>
            <a:pPr marL="1141413" lvl="2" indent="-227013" eaLnBrk="0" hangingPunct="0">
              <a:spcBef>
                <a:spcPct val="20000"/>
              </a:spcBef>
              <a:buClr>
                <a:schemeClr val="accent1"/>
              </a:buClr>
              <a:buFont typeface="Wingdings" pitchFamily="2" charset="2"/>
              <a:buChar char="q"/>
            </a:pPr>
            <a:r>
              <a:rPr lang="el-GR" b="0" dirty="0" smtClean="0"/>
              <a:t>Επιτρέπει την διαθεσιμότητα της βάσης δεδομένων σε όλη την διαδικασία.</a:t>
            </a:r>
          </a:p>
          <a:p>
            <a:pPr marL="1141413" lvl="2" indent="-227013" eaLnBrk="0" hangingPunct="0">
              <a:spcBef>
                <a:spcPct val="20000"/>
              </a:spcBef>
              <a:buClr>
                <a:schemeClr val="accent1"/>
              </a:buClr>
              <a:buFont typeface="Wingdings" pitchFamily="2" charset="2"/>
              <a:buChar char="q"/>
            </a:pPr>
            <a:r>
              <a:rPr lang="el-GR" b="0" dirty="0" smtClean="0"/>
              <a:t>Διαδοχική αναβάθμιση κάθε κόμβου, ενώ οι υπόλοιποι κόμβοι είναι σε θέση να εξυπηρετήσουν την εφαρμογή διαδικασία ολοκληρώνετε όταν όλοι κόμβοι αναβαθμιστούν. </a:t>
            </a:r>
          </a:p>
          <a:p>
            <a:pPr marL="684213" lvl="1" indent="-227013" eaLnBrk="0" hangingPunct="0">
              <a:spcBef>
                <a:spcPct val="20000"/>
              </a:spcBef>
              <a:buClr>
                <a:schemeClr val="accent1"/>
              </a:buClr>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19778"/>
            <a:ext cx="8778240" cy="598369"/>
          </a:xfrm>
        </p:spPr>
        <p:txBody>
          <a:bodyPr/>
          <a:lstStyle/>
          <a:p>
            <a:pPr marL="1598613" lvl="3" indent="-227013">
              <a:spcBef>
                <a:spcPct val="20000"/>
              </a:spcBef>
            </a:pPr>
            <a:r>
              <a:rPr lang="en-US" sz="2800" dirty="0" smtClean="0"/>
              <a:t>Database Patching with Minimal Downtime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215901" y="941673"/>
            <a:ext cx="8928099" cy="43425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indent="-227013" eaLnBrk="0" hangingPunct="0">
              <a:spcBef>
                <a:spcPct val="20000"/>
              </a:spcBef>
              <a:buClr>
                <a:schemeClr val="accent1"/>
              </a:buClr>
              <a:buFont typeface="Wingdings" pitchFamily="2" charset="2"/>
              <a:buChar char="q"/>
            </a:pPr>
            <a:r>
              <a:rPr lang="el-GR" b="0" dirty="0" smtClean="0"/>
              <a:t>Οι επιχειρήσεις με υψηλές απαιτήσεις διαθεσιμότητας μπορούν να αξιοποιήσουν την τεχνολογία της </a:t>
            </a:r>
            <a:r>
              <a:rPr lang="el-GR" b="0" dirty="0" err="1" smtClean="0"/>
              <a:t>Oracle</a:t>
            </a:r>
            <a:r>
              <a:rPr lang="el-GR" b="0" dirty="0" smtClean="0"/>
              <a:t> για αναβάθμιση των συστημάτων τους με ελάχιστη διακοπή κάνοντας χρήση των τεχνολογιών</a:t>
            </a:r>
            <a:br>
              <a:rPr lang="el-GR" b="0" dirty="0" smtClean="0"/>
            </a:br>
            <a:r>
              <a:rPr lang="el-GR" dirty="0" err="1" smtClean="0"/>
              <a:t>Real</a:t>
            </a:r>
            <a:r>
              <a:rPr lang="el-GR" dirty="0" smtClean="0"/>
              <a:t> </a:t>
            </a:r>
            <a:r>
              <a:rPr lang="el-GR" dirty="0" err="1" smtClean="0"/>
              <a:t>Application</a:t>
            </a:r>
            <a:r>
              <a:rPr lang="el-GR" dirty="0" smtClean="0"/>
              <a:t> </a:t>
            </a:r>
            <a:r>
              <a:rPr lang="el-GR" dirty="0" err="1" smtClean="0"/>
              <a:t>Clusters</a:t>
            </a:r>
            <a:r>
              <a:rPr lang="el-GR" b="0" dirty="0" smtClean="0"/>
              <a:t>, και </a:t>
            </a:r>
            <a:r>
              <a:rPr lang="el-GR" dirty="0" err="1" smtClean="0"/>
              <a:t>Oracle</a:t>
            </a:r>
            <a:r>
              <a:rPr lang="el-GR" dirty="0" smtClean="0"/>
              <a:t> </a:t>
            </a:r>
            <a:r>
              <a:rPr lang="el-GR" dirty="0" err="1" smtClean="0"/>
              <a:t>Data</a:t>
            </a:r>
            <a:r>
              <a:rPr lang="el-GR" dirty="0" smtClean="0"/>
              <a:t> </a:t>
            </a:r>
            <a:r>
              <a:rPr lang="el-GR" dirty="0" err="1" smtClean="0"/>
              <a:t>Guard</a:t>
            </a:r>
            <a:endParaRPr lang="el-GR" dirty="0" smtClean="0"/>
          </a:p>
          <a:p>
            <a:pPr marL="684213" lvl="1" indent="-227013" eaLnBrk="0" hangingPunct="0">
              <a:spcBef>
                <a:spcPct val="20000"/>
              </a:spcBef>
              <a:buClr>
                <a:schemeClr val="accent1"/>
              </a:buClr>
              <a:buFont typeface="Wingdings" pitchFamily="2" charset="2"/>
              <a:buChar char="q"/>
            </a:pPr>
            <a:r>
              <a:rPr lang="en-US" sz="2400" dirty="0" smtClean="0"/>
              <a:t>Rolling Database Upgrade</a:t>
            </a:r>
            <a:endParaRPr lang="el-GR" sz="2400" dirty="0" smtClean="0"/>
          </a:p>
          <a:p>
            <a:pPr marL="1371600" lvl="2" indent="-457200" eaLnBrk="0" hangingPunct="0">
              <a:spcBef>
                <a:spcPct val="20000"/>
              </a:spcBef>
              <a:buClr>
                <a:schemeClr val="accent1"/>
              </a:buClr>
              <a:buFont typeface="+mj-lt"/>
              <a:buAutoNum type="arabicPeriod"/>
            </a:pPr>
            <a:r>
              <a:rPr lang="en-US" b="0" dirty="0" smtClean="0"/>
              <a:t>Stop data propagation to standby database ( All data are queued)</a:t>
            </a:r>
          </a:p>
          <a:p>
            <a:pPr marL="1371600" lvl="2" indent="-457200" eaLnBrk="0" hangingPunct="0">
              <a:spcBef>
                <a:spcPct val="20000"/>
              </a:spcBef>
              <a:buClr>
                <a:schemeClr val="accent1"/>
              </a:buClr>
              <a:buFont typeface="+mj-lt"/>
              <a:buAutoNum type="arabicPeriod"/>
            </a:pPr>
            <a:r>
              <a:rPr lang="en-US" b="0" dirty="0" smtClean="0"/>
              <a:t>Upgrade standby database to new Release</a:t>
            </a:r>
          </a:p>
          <a:p>
            <a:pPr marL="1371600" lvl="2" indent="-457200" eaLnBrk="0" hangingPunct="0">
              <a:spcBef>
                <a:spcPct val="20000"/>
              </a:spcBef>
              <a:buClr>
                <a:schemeClr val="accent1"/>
              </a:buClr>
              <a:buFont typeface="+mj-lt"/>
              <a:buAutoNum type="arabicPeriod"/>
            </a:pPr>
            <a:r>
              <a:rPr lang="en-US" b="0" dirty="0" smtClean="0"/>
              <a:t>Start data propagation to standby database ( Synchronize both databases)</a:t>
            </a:r>
          </a:p>
          <a:p>
            <a:pPr marL="1371600" lvl="2" indent="-457200" eaLnBrk="0" hangingPunct="0">
              <a:spcBef>
                <a:spcPct val="20000"/>
              </a:spcBef>
              <a:buClr>
                <a:schemeClr val="accent1"/>
              </a:buClr>
              <a:buFont typeface="+mj-lt"/>
              <a:buAutoNum type="arabicPeriod"/>
            </a:pPr>
            <a:r>
              <a:rPr lang="en-US" b="0" dirty="0" smtClean="0"/>
              <a:t>Switch over primary database to standby database</a:t>
            </a:r>
          </a:p>
          <a:p>
            <a:pPr marL="1371600" lvl="2" indent="-457200" eaLnBrk="0" hangingPunct="0">
              <a:spcBef>
                <a:spcPct val="20000"/>
              </a:spcBef>
              <a:buClr>
                <a:schemeClr val="accent1"/>
              </a:buClr>
              <a:buFont typeface="+mj-lt"/>
              <a:buAutoNum type="arabicPeriod"/>
            </a:pPr>
            <a:r>
              <a:rPr lang="en-US" b="0" dirty="0" smtClean="0"/>
              <a:t>Upgrade production database to new Release</a:t>
            </a:r>
          </a:p>
          <a:p>
            <a:pPr marL="1371600" lvl="2" indent="-457200" eaLnBrk="0" hangingPunct="0">
              <a:spcBef>
                <a:spcPct val="20000"/>
              </a:spcBef>
              <a:buClr>
                <a:schemeClr val="accent1"/>
              </a:buClr>
              <a:buFont typeface="+mj-lt"/>
              <a:buAutoNum type="arabicPeriod"/>
            </a:pPr>
            <a:r>
              <a:rPr lang="en-US" b="0" dirty="0" smtClean="0"/>
              <a:t>Switch over to primary database</a:t>
            </a:r>
          </a:p>
          <a:p>
            <a:pPr marL="1371600" lvl="2" indent="-457200" eaLnBrk="0" hangingPunct="0">
              <a:spcBef>
                <a:spcPct val="20000"/>
              </a:spcBef>
              <a:buClr>
                <a:schemeClr val="accent1"/>
              </a:buClr>
              <a:buFont typeface="+mj-lt"/>
              <a:buAutoNum type="arabicPeriod"/>
            </a:pPr>
            <a:r>
              <a:rPr lang="en-US" b="0" dirty="0" smtClean="0"/>
              <a:t>Both sides are upgraded </a:t>
            </a:r>
          </a:p>
          <a:p>
            <a:pPr marL="1141413" lvl="2"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tr-TR"/>
          </a:p>
        </p:txBody>
      </p:sp>
      <p:sp>
        <p:nvSpPr>
          <p:cNvPr id="5" name="TextBox 4"/>
          <p:cNvSpPr txBox="1"/>
          <p:nvPr/>
        </p:nvSpPr>
        <p:spPr>
          <a:xfrm>
            <a:off x="120183" y="2558250"/>
            <a:ext cx="9023817" cy="707886"/>
          </a:xfrm>
          <a:prstGeom prst="rect">
            <a:avLst/>
          </a:prstGeom>
          <a:noFill/>
        </p:spPr>
        <p:txBody>
          <a:bodyPr wrap="none" rtlCol="0">
            <a:spAutoFit/>
          </a:bodyPr>
          <a:lstStyle/>
          <a:p>
            <a:pPr marL="227013" lvl="0" indent="-227013" eaLnBrk="0" hangingPunct="0">
              <a:spcBef>
                <a:spcPct val="20000"/>
              </a:spcBef>
              <a:buClr>
                <a:schemeClr val="accent1"/>
              </a:buClr>
            </a:pPr>
            <a:r>
              <a:rPr lang="en-US" sz="4000" dirty="0" smtClean="0"/>
              <a:t>Online Data and Application Change</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789272" y="133151"/>
            <a:ext cx="8778240" cy="598369"/>
          </a:xfrm>
        </p:spPr>
        <p:txBody>
          <a:bodyPr/>
          <a:lstStyle/>
          <a:p>
            <a:pPr marL="1598613" lvl="3" indent="-227013">
              <a:spcBef>
                <a:spcPct val="20000"/>
              </a:spcBef>
            </a:pPr>
            <a:r>
              <a:rPr lang="el-GR" sz="2800" dirty="0" err="1" smtClean="0"/>
              <a:t>Online</a:t>
            </a:r>
            <a:r>
              <a:rPr lang="el-GR" sz="2800" dirty="0" smtClean="0"/>
              <a:t> </a:t>
            </a:r>
            <a:r>
              <a:rPr lang="el-GR" sz="2800" dirty="0" err="1" smtClean="0"/>
              <a:t>Redefinition</a:t>
            </a:r>
            <a:r>
              <a:rPr lang="el-GR" sz="2800" dirty="0" smtClean="0"/>
              <a:t>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71740" y="2906830"/>
            <a:ext cx="8872260" cy="2829827"/>
          </a:xfrm>
          <a:prstGeom prst="rect">
            <a:avLst/>
          </a:prstGeom>
          <a:noFill/>
          <a:ln w="9525">
            <a:noFill/>
            <a:miter lim="800000"/>
            <a:headEnd/>
            <a:tailEnd/>
          </a:ln>
        </p:spPr>
      </p:pic>
      <p:sp>
        <p:nvSpPr>
          <p:cNvPr id="8" name="Rectangle 5"/>
          <p:cNvSpPr txBox="1">
            <a:spLocks noChangeArrowheads="1"/>
          </p:cNvSpPr>
          <p:nvPr/>
        </p:nvSpPr>
        <p:spPr bwMode="auto">
          <a:xfrm>
            <a:off x="215901" y="827504"/>
            <a:ext cx="8928099" cy="16461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Μια αλλαγή στην δομή ενός πινάκα μπορεί να προκαλέσει την διακοπή στην λειτουργία μιας εφαρμογής.</a:t>
            </a:r>
          </a:p>
          <a:p>
            <a:pPr marL="227013" lvl="0" indent="-227013" eaLnBrk="0" hangingPunct="0">
              <a:spcBef>
                <a:spcPct val="20000"/>
              </a:spcBef>
              <a:buClr>
                <a:schemeClr val="accent1"/>
              </a:buClr>
              <a:buFont typeface="Wingdings" pitchFamily="2" charset="2"/>
              <a:buChar char="q"/>
            </a:pPr>
            <a:r>
              <a:rPr lang="el-GR" sz="2400" b="0" dirty="0" smtClean="0"/>
              <a:t>Με την τεχνολογία </a:t>
            </a:r>
            <a:r>
              <a:rPr lang="el-GR" sz="2400" dirty="0" err="1" smtClean="0"/>
              <a:t>Online</a:t>
            </a:r>
            <a:r>
              <a:rPr lang="el-GR" sz="2400" dirty="0" smtClean="0"/>
              <a:t> </a:t>
            </a:r>
            <a:r>
              <a:rPr lang="el-GR" sz="2400" dirty="0" err="1" smtClean="0"/>
              <a:t>Table</a:t>
            </a:r>
            <a:r>
              <a:rPr lang="el-GR" sz="2400" dirty="0" smtClean="0"/>
              <a:t> </a:t>
            </a:r>
            <a:r>
              <a:rPr lang="el-GR" sz="2400" dirty="0" err="1" smtClean="0"/>
              <a:t>Redefinition</a:t>
            </a:r>
            <a:r>
              <a:rPr lang="el-GR" sz="2400" dirty="0" smtClean="0"/>
              <a:t> </a:t>
            </a:r>
            <a:r>
              <a:rPr lang="el-GR" sz="2400" b="0" dirty="0" smtClean="0"/>
              <a:t>οι αλλαγές στη δομή ενός πίνακα που είναι </a:t>
            </a:r>
            <a:r>
              <a:rPr lang="en-US" sz="2400" b="0" dirty="0" smtClean="0"/>
              <a:t>Online </a:t>
            </a:r>
            <a:r>
              <a:rPr lang="el-GR" sz="2400" b="0" dirty="0" smtClean="0"/>
              <a:t>είναι εφικτή.</a:t>
            </a: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789272" y="133151"/>
            <a:ext cx="8778240" cy="598369"/>
          </a:xfrm>
        </p:spPr>
        <p:txBody>
          <a:bodyPr/>
          <a:lstStyle/>
          <a:p>
            <a:pPr marL="1598613" lvl="3" indent="-227013">
              <a:spcBef>
                <a:spcPct val="20000"/>
              </a:spcBef>
            </a:pPr>
            <a:r>
              <a:rPr lang="en-US" sz="2800" dirty="0" smtClean="0"/>
              <a:t>Online Application Upgrades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5"/>
          <p:cNvSpPr txBox="1">
            <a:spLocks noChangeArrowheads="1"/>
          </p:cNvSpPr>
          <p:nvPr/>
        </p:nvSpPr>
        <p:spPr bwMode="auto">
          <a:xfrm>
            <a:off x="215901" y="827504"/>
            <a:ext cx="8928099" cy="16461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lvl="0" indent="-227013" eaLnBrk="0" hangingPunct="0">
              <a:spcBef>
                <a:spcPct val="20000"/>
              </a:spcBef>
              <a:buClr>
                <a:schemeClr val="accent1"/>
              </a:buClr>
              <a:buFont typeface="Wingdings" pitchFamily="2" charset="2"/>
              <a:buChar char="q"/>
            </a:pPr>
            <a:r>
              <a:rPr lang="el-GR" sz="2400" b="0" dirty="0" smtClean="0"/>
              <a:t>Νέες δυνατότητες που επιτρέπουν την αναβάθμιση σε απευθείας σύνδεση μιας εφαρμογής </a:t>
            </a:r>
            <a:r>
              <a:rPr lang="el-GR" sz="2400" b="0" dirty="0" err="1" smtClean="0"/>
              <a:t>Oracle</a:t>
            </a:r>
            <a:r>
              <a:rPr lang="el-GR" sz="2400" b="0" dirty="0" smtClean="0"/>
              <a:t>.</a:t>
            </a:r>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r>
              <a:rPr lang="el-GR" sz="2400" b="0" dirty="0" smtClean="0"/>
              <a:t>Όταν ολοκληρωθεί η εγκατάσταση της αναβάθμισης της εφαρμογής οι δυο εκδόσεις της εφαρμογής μπορούν να συνυπάρξουν μέχρι οι χρήστες να διακόψουν όλες τις συνδέσεις της παλιάς έκδοσης της εφαρμογής. </a:t>
            </a: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l-GR" dirty="0" smtClean="0"/>
              <a:t>Εισαγωγή</a:t>
            </a:r>
            <a:r>
              <a:rPr lang="en-US" dirty="0" smtClean="0"/>
              <a:t> , </a:t>
            </a:r>
            <a:r>
              <a:rPr lang="el-GR" dirty="0" smtClean="0"/>
              <a:t>συνέχεια </a:t>
            </a:r>
            <a:endParaRPr lang="en-US" dirty="0" smtClean="0"/>
          </a:p>
        </p:txBody>
      </p:sp>
      <p:sp>
        <p:nvSpPr>
          <p:cNvPr id="11267" name="Rectangle 5"/>
          <p:cNvSpPr>
            <a:spLocks noGrp="1" noChangeArrowheads="1"/>
          </p:cNvSpPr>
          <p:nvPr>
            <p:ph type="body" idx="1"/>
          </p:nvPr>
        </p:nvSpPr>
        <p:spPr>
          <a:xfrm>
            <a:off x="836613" y="1243013"/>
            <a:ext cx="7385050" cy="2266950"/>
          </a:xfrm>
        </p:spPr>
        <p:txBody>
          <a:bodyPr/>
          <a:lstStyle/>
          <a:p>
            <a:pPr>
              <a:buFont typeface="Wingdings" pitchFamily="2" charset="2"/>
              <a:buChar char="q"/>
            </a:pPr>
            <a:r>
              <a:rPr lang="el-GR" dirty="0" smtClean="0">
                <a:solidFill>
                  <a:schemeClr val="tx1"/>
                </a:solidFill>
                <a:latin typeface="+mn-lt"/>
                <a:ea typeface="+mn-ea"/>
                <a:cs typeface="+mn-cs"/>
              </a:rPr>
              <a:t>Η </a:t>
            </a:r>
            <a:r>
              <a:rPr lang="el-GR" dirty="0" err="1" smtClean="0">
                <a:solidFill>
                  <a:schemeClr val="tx1"/>
                </a:solidFill>
                <a:latin typeface="+mn-lt"/>
                <a:ea typeface="+mn-ea"/>
                <a:cs typeface="+mn-cs"/>
              </a:rPr>
              <a:t>Oracle</a:t>
            </a:r>
            <a:r>
              <a:rPr lang="el-GR" dirty="0" smtClean="0">
                <a:solidFill>
                  <a:schemeClr val="tx1"/>
                </a:solidFill>
                <a:latin typeface="+mn-lt"/>
                <a:ea typeface="+mn-ea"/>
                <a:cs typeface="+mn-cs"/>
              </a:rPr>
              <a:t> αντιμετωπίζει αυτές τις προκλήσεις, παρέχοντας στους πελάτες ένα ολοκληρωμένο σύστημα υψηλής διαθεσιμότητας που μπορεί να υλοποιηθεί με ελάχιστο κόστος , μέσω των τεχνολογιών υψηλής διαθεσιμότητας  που προσφέρει</a:t>
            </a:r>
            <a:r>
              <a:rPr lang="en-US" dirty="0" smtClean="0">
                <a:solidFill>
                  <a:schemeClr val="tx1"/>
                </a:solidFill>
                <a:latin typeface="+mn-lt"/>
                <a:ea typeface="+mn-ea"/>
                <a:cs typeface="+mn-cs"/>
              </a:rPr>
              <a:t>.</a:t>
            </a:r>
            <a:endParaRPr lang="el-GR" dirty="0" smtClean="0">
              <a:solidFill>
                <a:schemeClr val="tx1"/>
              </a:solidFill>
              <a:latin typeface="+mn-lt"/>
              <a:ea typeface="+mn-ea"/>
              <a:cs typeface="+mn-cs"/>
            </a:endParaRPr>
          </a:p>
          <a:p>
            <a:endParaRPr lang="el-GR" dirty="0" smtClean="0">
              <a:solidFill>
                <a:schemeClr val="tx1"/>
              </a:solidFill>
              <a:latin typeface="+mn-lt"/>
              <a:ea typeface="+mn-ea"/>
              <a:cs typeface="+mn-cs"/>
            </a:endParaRPr>
          </a:p>
          <a:p>
            <a:endParaRPr lang="en-US" dirty="0" smtClean="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789272" y="133151"/>
            <a:ext cx="8778240" cy="598369"/>
          </a:xfrm>
        </p:spPr>
        <p:txBody>
          <a:bodyPr/>
          <a:lstStyle/>
          <a:p>
            <a:pPr marL="1598613" lvl="3" indent="-227013">
              <a:spcBef>
                <a:spcPct val="20000"/>
              </a:spcBef>
            </a:pPr>
            <a:r>
              <a:rPr lang="el-GR" dirty="0" smtClean="0"/>
              <a:t>   Σύνοψη τεχνολογιών </a:t>
            </a:r>
            <a:r>
              <a:rPr lang="en-US" b="0" dirty="0" smtClean="0"/>
              <a:t/>
            </a:r>
            <a:br>
              <a:rPr lang="en-US" b="0" dirty="0" smtClean="0"/>
            </a:br>
            <a:endParaRPr lang="el-GR" dirty="0" smtClean="0"/>
          </a:p>
        </p:txBody>
      </p:sp>
      <p:sp>
        <p:nvSpPr>
          <p:cNvPr id="10" name="Rectangle 5"/>
          <p:cNvSpPr txBox="1">
            <a:spLocks noChangeArrowheads="1"/>
          </p:cNvSpPr>
          <p:nvPr/>
        </p:nvSpPr>
        <p:spPr bwMode="auto">
          <a:xfrm>
            <a:off x="533401" y="1714500"/>
            <a:ext cx="7632700" cy="2459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69913" marR="0" lvl="1" indent="-228600" algn="l" defTabSz="914400" rtl="0" eaLnBrk="0" fontAlgn="base" latinLnBrk="0" hangingPunct="0">
              <a:lnSpc>
                <a:spcPct val="100000"/>
              </a:lnSpc>
              <a:spcBef>
                <a:spcPct val="20000"/>
              </a:spcBef>
              <a:spcAft>
                <a:spcPct val="0"/>
              </a:spcAft>
              <a:buClr>
                <a:schemeClr val="accent1"/>
              </a:buClr>
              <a:buSzTx/>
              <a:buFont typeface="Wingdings" pitchFamily="2" charset="2"/>
              <a:buChar char="q"/>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Rectangle 5"/>
          <p:cNvSpPr txBox="1">
            <a:spLocks noChangeArrowheads="1"/>
          </p:cNvSpPr>
          <p:nvPr/>
        </p:nvSpPr>
        <p:spPr bwMode="auto">
          <a:xfrm>
            <a:off x="0" y="1174283"/>
            <a:ext cx="8928099" cy="25351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84213" lvl="1" indent="-227013" eaLnBrk="0" hangingPunct="0">
              <a:spcBef>
                <a:spcPct val="20000"/>
              </a:spcBef>
              <a:buClr>
                <a:schemeClr val="accent1"/>
              </a:buClr>
              <a:buFont typeface="Wingdings" pitchFamily="2" charset="2"/>
              <a:buChar char="q"/>
            </a:pPr>
            <a:endParaRPr lang="en-US"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lang="el-GR" b="0" dirty="0" smtClean="0"/>
          </a:p>
          <a:p>
            <a:pPr marL="684213" lvl="1" indent="-227013" eaLnBrk="0" hangingPunct="0">
              <a:spcBef>
                <a:spcPct val="20000"/>
              </a:spcBef>
              <a:buClr>
                <a:schemeClr val="accent1"/>
              </a:buClr>
              <a:buFont typeface="Wingdings" pitchFamily="2" charset="2"/>
              <a:buChar char="q"/>
            </a:pPr>
            <a:endParaRPr lang="el-GR" sz="2400" b="0" dirty="0" smtClean="0"/>
          </a:p>
          <a:p>
            <a:pPr marL="227013" lvl="0" indent="-227013" eaLnBrk="0" hangingPunct="0">
              <a:spcBef>
                <a:spcPct val="20000"/>
              </a:spcBef>
              <a:buClr>
                <a:schemeClr val="accent1"/>
              </a:buClr>
              <a:buFont typeface="Wingdings" pitchFamily="2" charset="2"/>
              <a:buChar char="q"/>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None/>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l-GR" sz="24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561022" y="1087003"/>
            <a:ext cx="8279589" cy="455340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51341" y="844512"/>
            <a:ext cx="6439243" cy="5137589"/>
          </a:xfrm>
          <a:prstGeom prst="rect">
            <a:avLst/>
          </a:prstGeom>
          <a:noFill/>
          <a:ln w="9525">
            <a:noFill/>
            <a:miter lim="800000"/>
            <a:headEnd/>
            <a:tailEnd/>
          </a:ln>
        </p:spPr>
      </p:pic>
      <p:sp>
        <p:nvSpPr>
          <p:cNvPr id="5" name="Rectangle 4"/>
          <p:cNvSpPr>
            <a:spLocks noGrp="1" noChangeArrowheads="1"/>
          </p:cNvSpPr>
          <p:nvPr>
            <p:ph type="title"/>
          </p:nvPr>
        </p:nvSpPr>
        <p:spPr>
          <a:xfrm>
            <a:off x="981777" y="181277"/>
            <a:ext cx="8778240" cy="598369"/>
          </a:xfrm>
        </p:spPr>
        <p:txBody>
          <a:bodyPr/>
          <a:lstStyle/>
          <a:p>
            <a:pPr marL="1598613" lvl="3" indent="-227013">
              <a:spcBef>
                <a:spcPct val="20000"/>
              </a:spcBef>
            </a:pPr>
            <a:r>
              <a:rPr lang="el-GR" b="0" dirty="0" smtClean="0"/>
              <a:t>Παράδειγμα Αρχιτεκτονικής  </a:t>
            </a:r>
            <a:r>
              <a:rPr lang="en-US" b="0" dirty="0" smtClean="0"/>
              <a:t/>
            </a:r>
            <a:br>
              <a:rPr lang="en-US" b="0" dirty="0" smtClean="0"/>
            </a:br>
            <a:endParaRPr lang="el-GR" dirty="0" smtClean="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042" y="2412733"/>
            <a:ext cx="7581900" cy="941388"/>
          </a:xfrm>
        </p:spPr>
        <p:txBody>
          <a:bodyPr/>
          <a:lstStyle/>
          <a:p>
            <a:r>
              <a:rPr lang="en-US" sz="8800" dirty="0" smtClean="0"/>
              <a:t>Q&amp;A</a:t>
            </a:r>
            <a:endParaRPr lang="el-GR" sz="8800"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sz="3600" dirty="0" smtClean="0"/>
              <a:t>A</a:t>
            </a:r>
            <a:r>
              <a:rPr lang="el-GR" sz="3600" dirty="0" smtClean="0"/>
              <a:t>ιτιές αποτυχίας</a:t>
            </a:r>
            <a:r>
              <a:rPr lang="en-US" sz="3600" dirty="0" smtClean="0"/>
              <a:t>/</a:t>
            </a:r>
            <a:r>
              <a:rPr lang="el-GR" sz="3600" dirty="0" smtClean="0"/>
              <a:t>διακοπής  στην λειτουργία ενός Συστήματος </a:t>
            </a:r>
            <a:endParaRPr lang="en-US" sz="3600" dirty="0" smtClean="0"/>
          </a:p>
        </p:txBody>
      </p:sp>
      <p:sp>
        <p:nvSpPr>
          <p:cNvPr id="11267" name="Rectangle 5"/>
          <p:cNvSpPr>
            <a:spLocks noGrp="1" noChangeArrowheads="1"/>
          </p:cNvSpPr>
          <p:nvPr>
            <p:ph type="body" idx="1"/>
          </p:nvPr>
        </p:nvSpPr>
        <p:spPr>
          <a:xfrm>
            <a:off x="212586" y="1601927"/>
            <a:ext cx="8931414" cy="2266950"/>
          </a:xfrm>
        </p:spPr>
        <p:txBody>
          <a:bodyPr/>
          <a:lstStyle/>
          <a:p>
            <a:pPr>
              <a:buFont typeface="Wingdings" pitchFamily="2" charset="2"/>
              <a:buChar char="q"/>
            </a:pPr>
            <a:r>
              <a:rPr lang="el-GR" dirty="0" smtClean="0"/>
              <a:t>Απρόβλεπτη διακοπή λειτουργίας </a:t>
            </a:r>
            <a:r>
              <a:rPr lang="el-GR" b="1" dirty="0" smtClean="0"/>
              <a:t>(</a:t>
            </a:r>
            <a:r>
              <a:rPr lang="en-US" b="1" dirty="0" smtClean="0"/>
              <a:t>Unplanned Downtime)</a:t>
            </a:r>
            <a:endParaRPr lang="el-GR" b="1" dirty="0" smtClean="0"/>
          </a:p>
          <a:p>
            <a:pPr lvl="1">
              <a:buFont typeface="Wingdings" pitchFamily="2" charset="2"/>
              <a:buChar char="q"/>
            </a:pPr>
            <a:r>
              <a:rPr lang="el-GR" dirty="0" smtClean="0">
                <a:solidFill>
                  <a:schemeClr val="tx1"/>
                </a:solidFill>
                <a:latin typeface="+mn-lt"/>
                <a:ea typeface="+mn-ea"/>
                <a:cs typeface="+mn-cs"/>
              </a:rPr>
              <a:t>Επηρεάζει την διαθεσιμότητα του συστήματος και των </a:t>
            </a:r>
            <a:r>
              <a:rPr lang="el-GR" dirty="0" smtClean="0"/>
              <a:t>δεδομένων</a:t>
            </a:r>
            <a:r>
              <a:rPr lang="en-US" dirty="0" smtClean="0">
                <a:solidFill>
                  <a:schemeClr val="tx1"/>
                </a:solidFill>
                <a:latin typeface="+mn-lt"/>
                <a:ea typeface="+mn-ea"/>
                <a:cs typeface="+mn-cs"/>
              </a:rPr>
              <a:t>.</a:t>
            </a:r>
            <a:endParaRPr lang="el-GR" dirty="0" smtClean="0">
              <a:solidFill>
                <a:schemeClr val="tx1"/>
              </a:solidFill>
              <a:latin typeface="+mn-lt"/>
              <a:ea typeface="+mn-ea"/>
              <a:cs typeface="+mn-cs"/>
            </a:endParaRPr>
          </a:p>
          <a:p>
            <a:pPr>
              <a:buFont typeface="Wingdings" pitchFamily="2" charset="2"/>
              <a:buChar char="q"/>
            </a:pPr>
            <a:r>
              <a:rPr lang="el-GR" dirty="0" smtClean="0"/>
              <a:t>Προγραμματισμένη διακοπή λειτουργίας</a:t>
            </a:r>
            <a:r>
              <a:rPr lang="en-US" dirty="0" smtClean="0"/>
              <a:t> </a:t>
            </a:r>
            <a:r>
              <a:rPr lang="en-US" b="1" dirty="0" smtClean="0"/>
              <a:t>(Planned Downtime)</a:t>
            </a:r>
            <a:endParaRPr lang="el-GR" b="1" dirty="0" smtClean="0"/>
          </a:p>
          <a:p>
            <a:pPr lvl="1">
              <a:buFont typeface="Wingdings" pitchFamily="2" charset="2"/>
              <a:buChar char="q"/>
            </a:pPr>
            <a:r>
              <a:rPr lang="el-GR" dirty="0" smtClean="0"/>
              <a:t>Επηρεάζει την διαθεσιμότητα του συστήματος και των δεδομένων και της εφαρμογής</a:t>
            </a:r>
            <a:r>
              <a:rPr lang="en-US" dirty="0" smtClean="0"/>
              <a:t>.</a:t>
            </a:r>
            <a:endParaRPr lang="el-GR" dirty="0" smtClean="0"/>
          </a:p>
          <a:p>
            <a:pPr lvl="1">
              <a:buFont typeface="Wingdings" pitchFamily="2" charset="2"/>
              <a:buChar char="q"/>
            </a:pPr>
            <a:endParaRPr lang="el-GR" dirty="0" smtClean="0"/>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n-US"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l-GR" sz="4000" dirty="0" smtClean="0"/>
              <a:t>Απρόβλεπτη διακοπή λειτουργίας</a:t>
            </a:r>
            <a:endParaRPr lang="en-US" dirty="0" smtClean="0"/>
          </a:p>
        </p:txBody>
      </p:sp>
      <p:sp>
        <p:nvSpPr>
          <p:cNvPr id="11267" name="Rectangle 5"/>
          <p:cNvSpPr>
            <a:spLocks noGrp="1" noChangeArrowheads="1"/>
          </p:cNvSpPr>
          <p:nvPr>
            <p:ph type="body" idx="1"/>
          </p:nvPr>
        </p:nvSpPr>
        <p:spPr>
          <a:xfrm>
            <a:off x="834887" y="2935427"/>
            <a:ext cx="7385050" cy="2266950"/>
          </a:xfrm>
        </p:spPr>
        <p:txBody>
          <a:bodyPr/>
          <a:lstStyle/>
          <a:p>
            <a:pPr>
              <a:buFont typeface="Wingdings" pitchFamily="2" charset="2"/>
              <a:buChar char="q"/>
            </a:pPr>
            <a:r>
              <a:rPr lang="el-GR" dirty="0" smtClean="0">
                <a:solidFill>
                  <a:schemeClr val="tx1"/>
                </a:solidFill>
                <a:latin typeface="+mn-lt"/>
                <a:ea typeface="+mn-ea"/>
                <a:cs typeface="+mn-cs"/>
              </a:rPr>
              <a:t>Σφάλματα υλικού  </a:t>
            </a:r>
            <a:endParaRPr lang="el-GR" dirty="0" smtClean="0"/>
          </a:p>
          <a:p>
            <a:pPr lvl="1">
              <a:buFont typeface="Wingdings" pitchFamily="2" charset="2"/>
              <a:buChar char="q"/>
            </a:pPr>
            <a:r>
              <a:rPr lang="el-GR" dirty="0" smtClean="0">
                <a:solidFill>
                  <a:schemeClr val="tx1"/>
                </a:solidFill>
                <a:latin typeface="+mn-lt"/>
                <a:ea typeface="+mn-ea"/>
                <a:cs typeface="+mn-cs"/>
              </a:rPr>
              <a:t>Διακομιστές συστήματος εκτός λειτουργίας</a:t>
            </a:r>
          </a:p>
          <a:p>
            <a:pPr>
              <a:buFont typeface="Wingdings" pitchFamily="2" charset="2"/>
              <a:buChar char="q"/>
            </a:pPr>
            <a:r>
              <a:rPr lang="el-GR" dirty="0" smtClean="0">
                <a:solidFill>
                  <a:schemeClr val="tx1"/>
                </a:solidFill>
                <a:latin typeface="+mn-lt"/>
                <a:ea typeface="+mn-ea"/>
                <a:cs typeface="+mn-cs"/>
              </a:rPr>
              <a:t>Πρόβλημα αποθήκευσης </a:t>
            </a:r>
            <a:endParaRPr lang="el-GR" dirty="0" smtClean="0"/>
          </a:p>
          <a:p>
            <a:pPr lvl="1">
              <a:buFont typeface="Wingdings" pitchFamily="2" charset="2"/>
              <a:buChar char="q"/>
            </a:pPr>
            <a:r>
              <a:rPr lang="el-GR" dirty="0" smtClean="0"/>
              <a:t>Επηρεάζετε η διαθεσιμότητα των δεδομένων</a:t>
            </a:r>
          </a:p>
          <a:p>
            <a:pPr>
              <a:buFont typeface="Wingdings" pitchFamily="2" charset="2"/>
              <a:buChar char="q"/>
            </a:pPr>
            <a:r>
              <a:rPr lang="el-GR" dirty="0" smtClean="0">
                <a:solidFill>
                  <a:schemeClr val="tx1"/>
                </a:solidFill>
                <a:latin typeface="+mn-lt"/>
                <a:ea typeface="+mn-ea"/>
                <a:cs typeface="+mn-cs"/>
              </a:rPr>
              <a:t>Ανθρώπινο λάθος </a:t>
            </a:r>
            <a:r>
              <a:rPr lang="en-US" dirty="0" smtClean="0">
                <a:solidFill>
                  <a:schemeClr val="tx1"/>
                </a:solidFill>
                <a:latin typeface="+mn-lt"/>
                <a:ea typeface="+mn-ea"/>
                <a:cs typeface="+mn-cs"/>
              </a:rPr>
              <a:t>,</a:t>
            </a:r>
            <a:r>
              <a:rPr lang="el-GR" dirty="0" smtClean="0">
                <a:solidFill>
                  <a:schemeClr val="tx1"/>
                </a:solidFill>
                <a:latin typeface="+mn-lt"/>
                <a:ea typeface="+mn-ea"/>
                <a:cs typeface="+mn-cs"/>
              </a:rPr>
              <a:t>Διαφθορά </a:t>
            </a:r>
            <a:endParaRPr lang="el-GR" dirty="0" smtClean="0"/>
          </a:p>
          <a:p>
            <a:pPr lvl="1">
              <a:buFont typeface="Wingdings" pitchFamily="2" charset="2"/>
              <a:buChar char="q"/>
            </a:pPr>
            <a:r>
              <a:rPr lang="el-GR" dirty="0" smtClean="0">
                <a:ea typeface="+mn-ea"/>
                <a:cs typeface="+mn-cs"/>
              </a:rPr>
              <a:t>Επηρεάζετε η δ</a:t>
            </a:r>
            <a:r>
              <a:rPr lang="el-GR" dirty="0" smtClean="0">
                <a:solidFill>
                  <a:schemeClr val="tx1"/>
                </a:solidFill>
                <a:latin typeface="+mn-lt"/>
                <a:ea typeface="+mn-ea"/>
                <a:cs typeface="+mn-cs"/>
              </a:rPr>
              <a:t>ιαθεσιμότητα των δεδομένων</a:t>
            </a: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n-US" dirty="0" smtClean="0"/>
          </a:p>
        </p:txBody>
      </p:sp>
      <p:pic>
        <p:nvPicPr>
          <p:cNvPr id="1051651" name="Picture 3"/>
          <p:cNvPicPr>
            <a:picLocks noChangeAspect="1" noChangeArrowheads="1"/>
          </p:cNvPicPr>
          <p:nvPr/>
        </p:nvPicPr>
        <p:blipFill>
          <a:blip r:embed="rId3" cstate="print"/>
          <a:srcRect/>
          <a:stretch>
            <a:fillRect/>
          </a:stretch>
        </p:blipFill>
        <p:spPr bwMode="auto">
          <a:xfrm>
            <a:off x="4551501" y="1457119"/>
            <a:ext cx="2638425" cy="1266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901700" y="152400"/>
            <a:ext cx="7581900" cy="941388"/>
          </a:xfrm>
        </p:spPr>
        <p:txBody>
          <a:bodyPr/>
          <a:lstStyle/>
          <a:p>
            <a:r>
              <a:rPr lang="el-GR" sz="4000" dirty="0" smtClean="0"/>
              <a:t>Προγραμματισμένη διακοπή λειτουργίας</a:t>
            </a:r>
            <a:endParaRPr lang="en-US" dirty="0" smtClean="0"/>
          </a:p>
        </p:txBody>
      </p:sp>
      <p:sp>
        <p:nvSpPr>
          <p:cNvPr id="11267" name="Rectangle 5"/>
          <p:cNvSpPr>
            <a:spLocks noGrp="1" noChangeArrowheads="1"/>
          </p:cNvSpPr>
          <p:nvPr>
            <p:ph type="body" idx="1"/>
          </p:nvPr>
        </p:nvSpPr>
        <p:spPr>
          <a:xfrm>
            <a:off x="415786" y="1358900"/>
            <a:ext cx="8906013" cy="2408377"/>
          </a:xfrm>
        </p:spPr>
        <p:txBody>
          <a:bodyPr/>
          <a:lstStyle/>
          <a:p>
            <a:pPr>
              <a:buFont typeface="Wingdings" pitchFamily="2" charset="2"/>
              <a:buChar char="q"/>
            </a:pPr>
            <a:r>
              <a:rPr lang="el-GR" dirty="0" smtClean="0">
                <a:solidFill>
                  <a:schemeClr val="tx1"/>
                </a:solidFill>
                <a:latin typeface="+mn-lt"/>
                <a:ea typeface="+mn-ea"/>
                <a:cs typeface="+mn-cs"/>
              </a:rPr>
              <a:t>Συντήρηση εφαρμογών. </a:t>
            </a:r>
          </a:p>
          <a:p>
            <a:pPr>
              <a:buFont typeface="Wingdings" pitchFamily="2" charset="2"/>
              <a:buChar char="q"/>
            </a:pPr>
            <a:r>
              <a:rPr lang="el-GR" dirty="0" smtClean="0">
                <a:solidFill>
                  <a:schemeClr val="tx1"/>
                </a:solidFill>
                <a:latin typeface="+mn-lt"/>
                <a:ea typeface="+mn-ea"/>
                <a:cs typeface="+mn-cs"/>
              </a:rPr>
              <a:t>Διαδικασίες Αντίγραφων ασφαλείας.</a:t>
            </a:r>
          </a:p>
          <a:p>
            <a:pPr>
              <a:buFont typeface="Wingdings" pitchFamily="2" charset="2"/>
              <a:buChar char="q"/>
            </a:pPr>
            <a:r>
              <a:rPr lang="el-GR" dirty="0" smtClean="0">
                <a:solidFill>
                  <a:schemeClr val="tx1"/>
                </a:solidFill>
                <a:latin typeface="+mn-lt"/>
                <a:ea typeface="+mn-ea"/>
                <a:cs typeface="+mn-cs"/>
              </a:rPr>
              <a:t>Επισκευή ή αναβάθμιση υλικού</a:t>
            </a:r>
          </a:p>
          <a:p>
            <a:pPr>
              <a:buFont typeface="Wingdings" pitchFamily="2" charset="2"/>
              <a:buChar char="q"/>
            </a:pPr>
            <a:r>
              <a:rPr lang="el-GR" dirty="0" smtClean="0">
                <a:solidFill>
                  <a:schemeClr val="tx1"/>
                </a:solidFill>
                <a:latin typeface="+mn-lt"/>
                <a:ea typeface="+mn-ea"/>
                <a:cs typeface="+mn-cs"/>
              </a:rPr>
              <a:t>Αναβάθμιση </a:t>
            </a:r>
            <a:r>
              <a:rPr lang="el-GR" dirty="0" smtClean="0"/>
              <a:t>εκδόσεων του </a:t>
            </a:r>
            <a:r>
              <a:rPr lang="el-GR" dirty="0" smtClean="0">
                <a:solidFill>
                  <a:schemeClr val="tx1"/>
                </a:solidFill>
                <a:latin typeface="+mn-lt"/>
                <a:ea typeface="+mn-ea"/>
                <a:cs typeface="+mn-cs"/>
              </a:rPr>
              <a:t>λογισμικού</a:t>
            </a:r>
            <a:r>
              <a:rPr lang="el-GR" dirty="0" smtClean="0"/>
              <a:t> ( </a:t>
            </a:r>
            <a:r>
              <a:rPr lang="en-US" dirty="0" smtClean="0"/>
              <a:t>Software Upgrades)</a:t>
            </a:r>
            <a:endParaRPr lang="el-GR" dirty="0" smtClean="0">
              <a:solidFill>
                <a:schemeClr val="tx1"/>
              </a:solidFill>
              <a:latin typeface="+mn-lt"/>
              <a:ea typeface="+mn-ea"/>
              <a:cs typeface="+mn-cs"/>
            </a:endParaRPr>
          </a:p>
          <a:p>
            <a:pPr>
              <a:buFont typeface="Wingdings" pitchFamily="2" charset="2"/>
              <a:buChar char="q"/>
            </a:pPr>
            <a:r>
              <a:rPr lang="el-GR" dirty="0" smtClean="0"/>
              <a:t>Μπαλώματα Λογισμικού ( </a:t>
            </a:r>
            <a:r>
              <a:rPr lang="en-US" dirty="0" smtClean="0"/>
              <a:t>Software Patches)</a:t>
            </a:r>
            <a:endParaRPr lang="el-GR" dirty="0" smtClean="0">
              <a:solidFill>
                <a:schemeClr val="tx1"/>
              </a:solidFill>
              <a:latin typeface="+mn-lt"/>
              <a:ea typeface="+mn-ea"/>
              <a:cs typeface="+mn-cs"/>
            </a:endParaRPr>
          </a:p>
          <a:p>
            <a:pPr>
              <a:buFont typeface="Wingdings" pitchFamily="2" charset="2"/>
              <a:buChar char="q"/>
            </a:pPr>
            <a:r>
              <a:rPr lang="el-GR" dirty="0" smtClean="0">
                <a:solidFill>
                  <a:schemeClr val="tx1"/>
                </a:solidFill>
                <a:latin typeface="+mn-lt"/>
                <a:ea typeface="+mn-ea"/>
                <a:cs typeface="+mn-cs"/>
              </a:rPr>
              <a:t>Τροποποιήσει στοιχείων της εφαρμογής</a:t>
            </a:r>
          </a:p>
          <a:p>
            <a:pPr lvl="1">
              <a:buFont typeface="Wingdings" pitchFamily="2" charset="2"/>
              <a:buChar char="q"/>
            </a:pPr>
            <a:r>
              <a:rPr lang="el-GR" dirty="0" smtClean="0">
                <a:solidFill>
                  <a:schemeClr val="tx1"/>
                </a:solidFill>
                <a:latin typeface="+mn-lt"/>
                <a:ea typeface="+mn-ea"/>
                <a:cs typeface="+mn-cs"/>
              </a:rPr>
              <a:t>Αλλαγές στα δεδομένα</a:t>
            </a:r>
            <a:endParaRPr lang="el-GR" dirty="0" smtClean="0">
              <a:ea typeface="+mn-ea"/>
              <a:cs typeface="+mn-cs"/>
            </a:endParaRPr>
          </a:p>
          <a:p>
            <a:pPr lvl="1">
              <a:buFont typeface="Wingdings" pitchFamily="2" charset="2"/>
              <a:buChar char="q"/>
            </a:pPr>
            <a:r>
              <a:rPr lang="el-GR" dirty="0" smtClean="0">
                <a:solidFill>
                  <a:schemeClr val="tx1"/>
                </a:solidFill>
                <a:latin typeface="+mn-lt"/>
                <a:ea typeface="+mn-ea"/>
                <a:cs typeface="+mn-cs"/>
              </a:rPr>
              <a:t>Στον κώδικα της εφαρμογής</a:t>
            </a:r>
            <a:endParaRPr lang="el-GR" dirty="0" smtClean="0">
              <a:ea typeface="+mn-ea"/>
              <a:cs typeface="+mn-cs"/>
            </a:endParaRPr>
          </a:p>
          <a:p>
            <a:pPr lvl="1">
              <a:buFont typeface="Wingdings" pitchFamily="2" charset="2"/>
              <a:buChar char="q"/>
            </a:pPr>
            <a:r>
              <a:rPr lang="el-GR" dirty="0" smtClean="0">
                <a:solidFill>
                  <a:schemeClr val="tx1"/>
                </a:solidFill>
                <a:latin typeface="+mn-lt"/>
                <a:ea typeface="+mn-ea"/>
                <a:cs typeface="+mn-cs"/>
              </a:rPr>
              <a:t>Στις δομές δεδομένων της εφαρμογής ( αλλαγές σε πίνακες , ευρετήρια κτλ)</a:t>
            </a:r>
          </a:p>
          <a:p>
            <a:pPr>
              <a:buFont typeface="Wingdings" pitchFamily="2" charset="2"/>
              <a:buChar char="q"/>
            </a:pPr>
            <a:r>
              <a:rPr lang="el-GR" b="1" dirty="0" smtClean="0">
                <a:solidFill>
                  <a:schemeClr val="tx1"/>
                </a:solidFill>
                <a:latin typeface="+mn-lt"/>
                <a:ea typeface="+mn-ea"/>
                <a:cs typeface="+mn-cs"/>
              </a:rPr>
              <a:t>Στόχος του </a:t>
            </a:r>
            <a:r>
              <a:rPr lang="el-GR" b="1" dirty="0" smtClean="0"/>
              <a:t>ΜΑΑ είναι οι </a:t>
            </a:r>
            <a:r>
              <a:rPr lang="el-GR" b="1" dirty="0" smtClean="0">
                <a:solidFill>
                  <a:schemeClr val="tx1"/>
                </a:solidFill>
                <a:latin typeface="+mn-lt"/>
                <a:ea typeface="+mn-ea"/>
                <a:cs typeface="+mn-cs"/>
              </a:rPr>
              <a:t>προγραμματισμένες </a:t>
            </a:r>
            <a:r>
              <a:rPr lang="el-GR" b="1" dirty="0" smtClean="0"/>
              <a:t>διακοπές</a:t>
            </a:r>
            <a:r>
              <a:rPr lang="el-GR" b="1" dirty="0" smtClean="0">
                <a:solidFill>
                  <a:schemeClr val="tx1"/>
                </a:solidFill>
                <a:latin typeface="+mn-lt"/>
                <a:ea typeface="+mn-ea"/>
                <a:cs typeface="+mn-cs"/>
              </a:rPr>
              <a:t> να μην επηρεάζουν καθόλου την λειτουργία του συστήματος</a:t>
            </a: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l-GR" dirty="0" smtClean="0">
              <a:solidFill>
                <a:schemeClr val="tx1"/>
              </a:solidFill>
              <a:latin typeface="+mn-lt"/>
              <a:ea typeface="+mn-ea"/>
              <a:cs typeface="+mn-cs"/>
            </a:endParaRPr>
          </a:p>
          <a:p>
            <a:pPr>
              <a:buFont typeface="Wingdings" pitchFamily="2" charset="2"/>
              <a:buChar char="q"/>
            </a:pPr>
            <a:endParaRPr lang="en-US" dirty="0" smtClean="0"/>
          </a:p>
        </p:txBody>
      </p:sp>
      <p:pic>
        <p:nvPicPr>
          <p:cNvPr id="1052674" name="Picture 2"/>
          <p:cNvPicPr>
            <a:picLocks noChangeAspect="1" noChangeArrowheads="1"/>
          </p:cNvPicPr>
          <p:nvPr/>
        </p:nvPicPr>
        <p:blipFill>
          <a:blip r:embed="rId3" cstate="print"/>
          <a:srcRect/>
          <a:stretch>
            <a:fillRect/>
          </a:stretch>
        </p:blipFill>
        <p:spPr bwMode="auto">
          <a:xfrm>
            <a:off x="6427789" y="1016000"/>
            <a:ext cx="2424112" cy="168025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l-GR" b="0" dirty="0" smtClean="0">
                <a:solidFill>
                  <a:schemeClr val="tx1"/>
                </a:solidFill>
                <a:latin typeface="+mj-lt"/>
                <a:ea typeface="+mj-ea"/>
                <a:cs typeface="+mj-cs"/>
              </a:rPr>
              <a:t>Ο</a:t>
            </a:r>
            <a:r>
              <a:rPr lang="el-GR" b="0" dirty="0" smtClean="0"/>
              <a:t>ι λύσεις</a:t>
            </a:r>
            <a:r>
              <a:rPr lang="el-GR" b="0" dirty="0" smtClean="0">
                <a:solidFill>
                  <a:schemeClr val="tx1"/>
                </a:solidFill>
                <a:latin typeface="+mj-lt"/>
                <a:ea typeface="+mj-ea"/>
                <a:cs typeface="+mj-cs"/>
              </a:rPr>
              <a:t> της </a:t>
            </a:r>
            <a:r>
              <a:rPr lang="el-GR" b="0" dirty="0" err="1" smtClean="0">
                <a:solidFill>
                  <a:schemeClr val="tx1"/>
                </a:solidFill>
                <a:latin typeface="+mj-lt"/>
                <a:ea typeface="+mj-ea"/>
                <a:cs typeface="+mj-cs"/>
              </a:rPr>
              <a:t>Oracle</a:t>
            </a:r>
            <a:r>
              <a:rPr lang="el-GR" b="0" dirty="0" smtClean="0">
                <a:solidFill>
                  <a:schemeClr val="tx1"/>
                </a:solidFill>
                <a:latin typeface="+mj-lt"/>
                <a:ea typeface="+mj-ea"/>
                <a:cs typeface="+mj-cs"/>
              </a:rPr>
              <a:t> για υψηλή διαθεσιμότητα</a:t>
            </a:r>
            <a:endParaRPr lang="en-US" dirty="0" smtClean="0"/>
          </a:p>
        </p:txBody>
      </p:sp>
      <p:sp>
        <p:nvSpPr>
          <p:cNvPr id="11267" name="Rectangle 5"/>
          <p:cNvSpPr>
            <a:spLocks noGrp="1" noChangeArrowheads="1"/>
          </p:cNvSpPr>
          <p:nvPr>
            <p:ph type="body" idx="1"/>
          </p:nvPr>
        </p:nvSpPr>
        <p:spPr>
          <a:xfrm>
            <a:off x="671513" y="2144713"/>
            <a:ext cx="7385050" cy="2266950"/>
          </a:xfrm>
        </p:spPr>
        <p:txBody>
          <a:bodyPr/>
          <a:lstStyle/>
          <a:p>
            <a:endParaRPr lang="el-GR" dirty="0" smtClean="0">
              <a:solidFill>
                <a:schemeClr val="tx1"/>
              </a:solidFill>
              <a:latin typeface="+mn-lt"/>
              <a:ea typeface="+mn-ea"/>
              <a:cs typeface="+mn-cs"/>
            </a:endParaRPr>
          </a:p>
          <a:p>
            <a:endParaRPr lang="en-US" dirty="0" smtClean="0"/>
          </a:p>
        </p:txBody>
      </p:sp>
      <p:pic>
        <p:nvPicPr>
          <p:cNvPr id="1050627" name="Picture 3"/>
          <p:cNvPicPr>
            <a:picLocks noChangeAspect="1" noChangeArrowheads="1"/>
          </p:cNvPicPr>
          <p:nvPr/>
        </p:nvPicPr>
        <p:blipFill>
          <a:blip r:embed="rId3" cstate="print"/>
          <a:srcRect/>
          <a:stretch>
            <a:fillRect/>
          </a:stretch>
        </p:blipFill>
        <p:spPr bwMode="auto">
          <a:xfrm>
            <a:off x="1131888" y="1449388"/>
            <a:ext cx="6448425" cy="41624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29924</TotalTime>
  <Words>1427</Words>
  <Application>Microsoft Office PowerPoint</Application>
  <PresentationFormat>On-screen Show (4:3)</PresentationFormat>
  <Paragraphs>519</Paragraphs>
  <Slides>52</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Courier New</vt:lpstr>
      <vt:lpstr>Times</vt:lpstr>
      <vt:lpstr>Times New Roman</vt:lpstr>
      <vt:lpstr>Wingdings</vt:lpstr>
      <vt:lpstr>Blank Presentation</vt:lpstr>
      <vt:lpstr>PowerPoint Presentation</vt:lpstr>
      <vt:lpstr>Στόχος</vt:lpstr>
      <vt:lpstr>Εισαγωγή</vt:lpstr>
      <vt:lpstr>Παραδοσιακή προσέγγιση</vt:lpstr>
      <vt:lpstr>Εισαγωγή , συνέχεια </vt:lpstr>
      <vt:lpstr>Aιτιές αποτυχίας/διακοπής  στην λειτουργία ενός Συστήματος </vt:lpstr>
      <vt:lpstr>Απρόβλεπτη διακοπή λειτουργίας</vt:lpstr>
      <vt:lpstr>Προγραμματισμένη διακοπή λειτουργίας</vt:lpstr>
      <vt:lpstr>Οι λύσεις της Oracle για υψηλή διαθεσιμότητα</vt:lpstr>
      <vt:lpstr>PowerPoint Presentation</vt:lpstr>
      <vt:lpstr>Real Application Cluster ( RAC)</vt:lpstr>
      <vt:lpstr>Real Application Cluster ( RAC)</vt:lpstr>
      <vt:lpstr>Real Application Cluster  ( 3 node example)</vt:lpstr>
      <vt:lpstr>PowerPoint Presentation</vt:lpstr>
      <vt:lpstr>PowerPoint Presentation</vt:lpstr>
      <vt:lpstr>Τεχνολογίες Oracle Flashback </vt:lpstr>
      <vt:lpstr>Τεχνολογίες Oracle Flashback </vt:lpstr>
      <vt:lpstr>Τεχνολογίες Oracle Flashback </vt:lpstr>
      <vt:lpstr>Τεχνολογίες Oracle Flashback </vt:lpstr>
      <vt:lpstr>PowerPoint Presentation</vt:lpstr>
      <vt:lpstr>Αντίγραφα Ασφάλειας και Ανάκαμψη συστήματος</vt:lpstr>
      <vt:lpstr>Αντίγραφα Ασφάλειας και Ανάκαμψη συστήματος - RMAN</vt:lpstr>
      <vt:lpstr>Recovery Manager - RMAN</vt:lpstr>
      <vt:lpstr>Recovery Manager - RMAN</vt:lpstr>
      <vt:lpstr>Oracle Secure Backup</vt:lpstr>
      <vt:lpstr>Oracle Secure Backup</vt:lpstr>
      <vt:lpstr>Oracle Secure Backup</vt:lpstr>
      <vt:lpstr>Oracle Secure Backup Cloud Module</vt:lpstr>
      <vt:lpstr>PowerPoint Presentation</vt:lpstr>
      <vt:lpstr>Automatic Storage Management (ASM)</vt:lpstr>
      <vt:lpstr>Automatic Storage Management (ASM)</vt:lpstr>
      <vt:lpstr>PowerPoint Presentation</vt:lpstr>
      <vt:lpstr>Προστασία τοποθεσίας</vt:lpstr>
      <vt:lpstr>Προστασία τοποθεσίας</vt:lpstr>
      <vt:lpstr>Oracle Data Guard</vt:lpstr>
      <vt:lpstr>Oracle Data Guard</vt:lpstr>
      <vt:lpstr>Oracle Golden Gate</vt:lpstr>
      <vt:lpstr>Oracle Golden Gate</vt:lpstr>
      <vt:lpstr>Προγραμματισμένη διακοπή λειτουργίας</vt:lpstr>
      <vt:lpstr>PowerPoint Presentation</vt:lpstr>
      <vt:lpstr>PowerPoint Presentation</vt:lpstr>
      <vt:lpstr>  Δυναμική Αναδιάρθρωση Online System Reconfiguration  </vt:lpstr>
      <vt:lpstr>  Δυναμική Αναδιάρθρωση Online System Reconfiguration  </vt:lpstr>
      <vt:lpstr>PowerPoint Presentation</vt:lpstr>
      <vt:lpstr>Database Patching with Minimal Downtime  </vt:lpstr>
      <vt:lpstr>Database Patching with Minimal Downtime  </vt:lpstr>
      <vt:lpstr>PowerPoint Presentation</vt:lpstr>
      <vt:lpstr>Online Redefinition  </vt:lpstr>
      <vt:lpstr>Online Application Upgrades  </vt:lpstr>
      <vt:lpstr>   Σύνοψη τεχνολογιών  </vt:lpstr>
      <vt:lpstr>Παράδειγμα Αρχιτεκτονικής   </vt:lpstr>
      <vt:lpstr>Q&amp;A</vt:lpstr>
    </vt:vector>
  </TitlesOfParts>
  <Company>Oracle HQ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PL/SQL Enhancements in Oracle Database 11g</dc:title>
  <dc:subject>One hour in-depth presentation</dc:subject>
  <dc:creator>Bryn Llewellyn, PL/SQL Product Mgr</dc:creator>
  <dc:description>This presentation contains information proprietary to Oracle Corporation</dc:description>
  <cp:lastModifiedBy>Georgiou, Michael</cp:lastModifiedBy>
  <cp:revision>2624</cp:revision>
  <cp:lastPrinted>2006-02-05T23:07:35Z</cp:lastPrinted>
  <dcterms:created xsi:type="dcterms:W3CDTF">2004-09-08T23:34:22Z</dcterms:created>
  <dcterms:modified xsi:type="dcterms:W3CDTF">2014-02-25T06:11:04Z</dcterms:modified>
</cp:coreProperties>
</file>